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515" r:id="rId5"/>
  </p:sldMasterIdLst>
  <p:notesMasterIdLst>
    <p:notesMasterId r:id="rId31"/>
  </p:notesMasterIdLst>
  <p:handoutMasterIdLst>
    <p:handoutMasterId r:id="rId32"/>
  </p:handoutMasterIdLst>
  <p:sldIdLst>
    <p:sldId id="269" r:id="rId6"/>
    <p:sldId id="305" r:id="rId7"/>
    <p:sldId id="348" r:id="rId8"/>
    <p:sldId id="309" r:id="rId9"/>
    <p:sldId id="326" r:id="rId10"/>
    <p:sldId id="337" r:id="rId11"/>
    <p:sldId id="331" r:id="rId12"/>
    <p:sldId id="317" r:id="rId13"/>
    <p:sldId id="332" r:id="rId14"/>
    <p:sldId id="310" r:id="rId15"/>
    <p:sldId id="335" r:id="rId16"/>
    <p:sldId id="349" r:id="rId17"/>
    <p:sldId id="569" r:id="rId18"/>
    <p:sldId id="570" r:id="rId19"/>
    <p:sldId id="568" r:id="rId20"/>
    <p:sldId id="339" r:id="rId21"/>
    <p:sldId id="572" r:id="rId22"/>
    <p:sldId id="341" r:id="rId23"/>
    <p:sldId id="340" r:id="rId24"/>
    <p:sldId id="345" r:id="rId25"/>
    <p:sldId id="343" r:id="rId26"/>
    <p:sldId id="329" r:id="rId27"/>
    <p:sldId id="336" r:id="rId28"/>
    <p:sldId id="280" r:id="rId29"/>
    <p:sldId id="350"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EB8"/>
    <a:srgbClr val="899064"/>
    <a:srgbClr val="E87722"/>
    <a:srgbClr val="EFD19F"/>
    <a:srgbClr val="77C5D5"/>
    <a:srgbClr val="58595B"/>
    <a:srgbClr val="282829"/>
    <a:srgbClr val="D1D3D4"/>
    <a:srgbClr val="F2F2F2"/>
    <a:srgbClr val="EAA7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022D8-CA5A-4646-A7CC-03F472B06E77}" v="1" dt="2023-05-08T21:25:31.172"/>
    <p1510:client id="{D063FF78-DF14-4AC0-87B9-1F9BFB437C01}" v="2" dt="2023-06-01T01:59:46.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7" d="100"/>
          <a:sy n="197" d="100"/>
        </p:scale>
        <p:origin x="744" y="15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viewProps" Target="viewProps.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presProps" Target="presProps.xml" Id="rId33" /><Relationship Type="http://schemas.microsoft.com/office/2015/10/relationships/revisionInfo" Target="revisionInfo.xml" Id="rId38"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slide" Target="slides/slide24.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handoutMaster" Target="handoutMasters/handoutMaster1.xml" Id="rId32"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tableStyles" Target="tableStyles.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notesMaster" Target="notesMasters/notesMaster1.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theme" Target="theme/theme1.xml" Id="rId35" /><Relationship Type="http://schemas.openxmlformats.org/officeDocument/2006/relationships/slide" Target="slides/slide3.xml" Id="rId8" /><Relationship Type="http://schemas.openxmlformats.org/officeDocument/2006/relationships/customXml" Target="../customXml/item3.xml" Id="rId3" /></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8963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4450276" y="0"/>
            <a:ext cx="2558502" cy="464820"/>
          </a:xfrm>
          <a:prstGeom prst="rect">
            <a:avLst/>
          </a:prstGeom>
        </p:spPr>
        <p:txBody>
          <a:bodyPr vert="horz" lIns="93177" tIns="46589" rIns="93177" bIns="46589" rtlCol="0"/>
          <a:lstStyle>
            <a:lvl1pPr algn="r">
              <a:defRPr sz="1200"/>
            </a:lvl1pPr>
          </a:lstStyle>
          <a:p>
            <a:fld id="{0AD6D3F4-FE78-1140-98A6-AA99DE99CC30}" type="datetimeFigureOut">
              <a:rPr lang="en-US" smtClean="0"/>
              <a:t>5/31/2023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400733-50FE-654A-AB8A-8F24ADE9B300}" type="slidenum">
              <a:rPr lang="en-US" smtClean="0"/>
              <a:t>‹#›</a:t>
            </a:fld>
            <a:endParaRPr lang="en-US"/>
          </a:p>
        </p:txBody>
      </p:sp>
      <p:pic>
        <p:nvPicPr>
          <p:cNvPr id="6" name="Picture 5" descr="BCBSKS logo CMYK_tag-01.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99077" y="161133"/>
            <a:ext cx="1223756" cy="310592"/>
          </a:xfrm>
          <a:prstGeom prst="rect">
            <a:avLst/>
          </a:prstGeom>
        </p:spPr>
      </p:pic>
    </p:spTree>
    <p:extLst>
      <p:ext uri="{BB962C8B-B14F-4D97-AF65-F5344CB8AC3E}">
        <p14:creationId xmlns:p14="http://schemas.microsoft.com/office/powerpoint/2010/main" val="1788605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9076"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122832" y="0"/>
            <a:ext cx="2885945" cy="464820"/>
          </a:xfrm>
          <a:prstGeom prst="rect">
            <a:avLst/>
          </a:prstGeom>
        </p:spPr>
        <p:txBody>
          <a:bodyPr vert="horz" lIns="93177" tIns="46589" rIns="93177" bIns="46589" rtlCol="0"/>
          <a:lstStyle>
            <a:lvl1pPr algn="r">
              <a:defRPr sz="1200"/>
            </a:lvl1pPr>
          </a:lstStyle>
          <a:p>
            <a:fld id="{EE437896-3322-684C-B4D8-BDE03838CE74}" type="datetimeFigureOut">
              <a:rPr lang="en-US" smtClean="0"/>
              <a:t>5/31/2023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F56534-D5A0-014C-AFCA-239FE9EB54B6}" type="slidenum">
              <a:rPr lang="en-US" smtClean="0"/>
              <a:t>‹#›</a:t>
            </a:fld>
            <a:endParaRPr lang="en-US"/>
          </a:p>
        </p:txBody>
      </p:sp>
      <p:pic>
        <p:nvPicPr>
          <p:cNvPr id="8" name="Picture 7" descr="BCBSKS logo CMYK_tag-01.png"/>
          <p:cNvPicPr>
            <a:picLocks noChangeAspect="1"/>
          </p:cNvPicPr>
          <p:nvPr/>
        </p:nvPicPr>
        <p:blipFill rotWithShape="1">
          <a:blip r:embed="rId2">
            <a:extLst>
              <a:ext uri="{28A0092B-C50C-407E-A947-70E740481C1C}">
                <a14:useLocalDpi xmlns:a14="http://schemas.microsoft.com/office/drawing/2010/main" val="0"/>
              </a:ext>
            </a:extLst>
          </a:blip>
          <a:srcRect b="16185"/>
          <a:stretch/>
        </p:blipFill>
        <p:spPr>
          <a:xfrm>
            <a:off x="2899077" y="161133"/>
            <a:ext cx="1223756" cy="310592"/>
          </a:xfrm>
          <a:prstGeom prst="rect">
            <a:avLst/>
          </a:prstGeom>
        </p:spPr>
      </p:pic>
    </p:spTree>
    <p:extLst>
      <p:ext uri="{BB962C8B-B14F-4D97-AF65-F5344CB8AC3E}">
        <p14:creationId xmlns:p14="http://schemas.microsoft.com/office/powerpoint/2010/main" val="3285023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56534-D5A0-014C-AFCA-239FE9EB54B6}" type="slidenum">
              <a:rPr lang="en-US" smtClean="0"/>
              <a:t>2</a:t>
            </a:fld>
            <a:endParaRPr lang="en-US"/>
          </a:p>
        </p:txBody>
      </p:sp>
    </p:spTree>
    <p:extLst>
      <p:ext uri="{BB962C8B-B14F-4D97-AF65-F5344CB8AC3E}">
        <p14:creationId xmlns:p14="http://schemas.microsoft.com/office/powerpoint/2010/main" val="111739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56534-D5A0-014C-AFCA-239FE9EB54B6}" type="slidenum">
              <a:rPr lang="en-US" smtClean="0"/>
              <a:t>16</a:t>
            </a:fld>
            <a:endParaRPr lang="en-US"/>
          </a:p>
        </p:txBody>
      </p:sp>
    </p:spTree>
    <p:extLst>
      <p:ext uri="{BB962C8B-B14F-4D97-AF65-F5344CB8AC3E}">
        <p14:creationId xmlns:p14="http://schemas.microsoft.com/office/powerpoint/2010/main" val="111752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56534-D5A0-014C-AFCA-239FE9EB54B6}" type="slidenum">
              <a:rPr lang="en-US" smtClean="0"/>
              <a:t>23</a:t>
            </a:fld>
            <a:endParaRPr lang="en-US"/>
          </a:p>
        </p:txBody>
      </p:sp>
    </p:spTree>
    <p:extLst>
      <p:ext uri="{BB962C8B-B14F-4D97-AF65-F5344CB8AC3E}">
        <p14:creationId xmlns:p14="http://schemas.microsoft.com/office/powerpoint/2010/main" val="5546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DOL rules state that similar type business can pool for insurance and the recommendation is that associations pursue </a:t>
            </a:r>
            <a:r>
              <a:rPr lang="en-US" sz="1200" b="0" i="0" u="none" strike="noStrike" kern="1200" err="1">
                <a:solidFill>
                  <a:schemeClr val="tx1"/>
                </a:solidFill>
                <a:effectLst/>
                <a:latin typeface="+mn-lt"/>
                <a:ea typeface="+mn-ea"/>
                <a:cs typeface="+mn-cs"/>
              </a:rPr>
              <a:t>bonafide</a:t>
            </a:r>
            <a:r>
              <a:rPr lang="en-US" sz="1200" b="0" i="0" u="none" strike="noStrike" kern="1200">
                <a:solidFill>
                  <a:schemeClr val="tx1"/>
                </a:solidFill>
                <a:effectLst/>
                <a:latin typeface="+mn-lt"/>
                <a:ea typeface="+mn-ea"/>
                <a:cs typeface="+mn-cs"/>
              </a:rPr>
              <a:t> status.  We understand that the chamber AHP could not meet these requirements.   However, the DOL has not enforced this policy and mixed businesses have been able to form an association group.  Should the DOL change position and enforce current rules, the AHP would have to comply.  KID would likely approve a fully insured association under the Kansas insurance code.  </a:t>
            </a:r>
          </a:p>
          <a:p>
            <a:r>
              <a:rPr lang="en-US" sz="1200" b="0" i="0" u="none" strike="noStrike"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54F56534-D5A0-014C-AFCA-239FE9EB54B6}" type="slidenum">
              <a:rPr lang="en-US" smtClean="0"/>
              <a:t>3</a:t>
            </a:fld>
            <a:endParaRPr lang="en-US"/>
          </a:p>
        </p:txBody>
      </p:sp>
    </p:spTree>
    <p:extLst>
      <p:ext uri="{BB962C8B-B14F-4D97-AF65-F5344CB8AC3E}">
        <p14:creationId xmlns:p14="http://schemas.microsoft.com/office/powerpoint/2010/main" val="222577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56534-D5A0-014C-AFCA-239FE9EB54B6}" type="slidenum">
              <a:rPr lang="en-US" smtClean="0"/>
              <a:t>7</a:t>
            </a:fld>
            <a:endParaRPr lang="en-US"/>
          </a:p>
        </p:txBody>
      </p:sp>
    </p:spTree>
    <p:extLst>
      <p:ext uri="{BB962C8B-B14F-4D97-AF65-F5344CB8AC3E}">
        <p14:creationId xmlns:p14="http://schemas.microsoft.com/office/powerpoint/2010/main" val="33274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56534-D5A0-014C-AFCA-239FE9EB54B6}" type="slidenum">
              <a:rPr lang="en-US" smtClean="0"/>
              <a:t>10</a:t>
            </a:fld>
            <a:endParaRPr lang="en-US"/>
          </a:p>
        </p:txBody>
      </p:sp>
    </p:spTree>
    <p:extLst>
      <p:ext uri="{BB962C8B-B14F-4D97-AF65-F5344CB8AC3E}">
        <p14:creationId xmlns:p14="http://schemas.microsoft.com/office/powerpoint/2010/main" val="348251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56534-D5A0-014C-AFCA-239FE9EB54B6}" type="slidenum">
              <a:rPr lang="en-US" smtClean="0"/>
              <a:t>11</a:t>
            </a:fld>
            <a:endParaRPr lang="en-US"/>
          </a:p>
        </p:txBody>
      </p:sp>
    </p:spTree>
    <p:extLst>
      <p:ext uri="{BB962C8B-B14F-4D97-AF65-F5344CB8AC3E}">
        <p14:creationId xmlns:p14="http://schemas.microsoft.com/office/powerpoint/2010/main" val="20513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56534-D5A0-014C-AFCA-239FE9EB54B6}" type="slidenum">
              <a:rPr lang="en-US" smtClean="0"/>
              <a:t>12</a:t>
            </a:fld>
            <a:endParaRPr lang="en-US"/>
          </a:p>
        </p:txBody>
      </p:sp>
    </p:spTree>
    <p:extLst>
      <p:ext uri="{BB962C8B-B14F-4D97-AF65-F5344CB8AC3E}">
        <p14:creationId xmlns:p14="http://schemas.microsoft.com/office/powerpoint/2010/main" val="500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56534-D5A0-014C-AFCA-239FE9EB54B6}" type="slidenum">
              <a:rPr lang="en-US" smtClean="0"/>
              <a:t>13</a:t>
            </a:fld>
            <a:endParaRPr lang="en-US"/>
          </a:p>
        </p:txBody>
      </p:sp>
    </p:spTree>
    <p:extLst>
      <p:ext uri="{BB962C8B-B14F-4D97-AF65-F5344CB8AC3E}">
        <p14:creationId xmlns:p14="http://schemas.microsoft.com/office/powerpoint/2010/main" val="4186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56534-D5A0-014C-AFCA-239FE9EB54B6}" type="slidenum">
              <a:rPr lang="en-US" smtClean="0"/>
              <a:t>14</a:t>
            </a:fld>
            <a:endParaRPr lang="en-US"/>
          </a:p>
        </p:txBody>
      </p:sp>
    </p:spTree>
    <p:extLst>
      <p:ext uri="{BB962C8B-B14F-4D97-AF65-F5344CB8AC3E}">
        <p14:creationId xmlns:p14="http://schemas.microsoft.com/office/powerpoint/2010/main" val="147780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47443-8400-9742-ADE3-AC7C99B3F26C}" type="slidenum">
              <a:rPr lang="en-US" smtClean="0"/>
              <a:t>15</a:t>
            </a:fld>
            <a:endParaRPr lang="en-US"/>
          </a:p>
        </p:txBody>
      </p:sp>
    </p:spTree>
    <p:extLst>
      <p:ext uri="{BB962C8B-B14F-4D97-AF65-F5344CB8AC3E}">
        <p14:creationId xmlns:p14="http://schemas.microsoft.com/office/powerpoint/2010/main" val="2964795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638225" y="1205821"/>
            <a:ext cx="7939496" cy="1336584"/>
          </a:xfrm>
          <a:noFill/>
          <a:ln>
            <a:noFill/>
          </a:ln>
          <a:effectLst/>
        </p:spPr>
        <p:txBody>
          <a:bodyPr wrap="square" lIns="0" tIns="0" rIns="0" bIns="0" anchor="t">
            <a:spAutoFit/>
          </a:bodyPr>
          <a:lstStyle>
            <a:lvl1pPr marL="0" indent="0">
              <a:lnSpc>
                <a:spcPct val="100000"/>
              </a:lnSpc>
              <a:spcBef>
                <a:spcPts val="0"/>
              </a:spcBef>
              <a:spcAft>
                <a:spcPts val="0"/>
              </a:spcAft>
              <a:buNone/>
              <a:tabLst/>
              <a:defRPr sz="4200" b="1" i="0" baseline="0">
                <a:solidFill>
                  <a:schemeClr val="bg1"/>
                </a:solidFill>
                <a:latin typeface="Georgia" panose="02040502050405020303" pitchFamily="18" charset="0"/>
              </a:defRPr>
            </a:lvl1pPr>
          </a:lstStyle>
          <a:p>
            <a:pPr lvl="0"/>
            <a:r>
              <a:rPr lang="en-US"/>
              <a:t>Insert Title </a:t>
            </a:r>
            <a:br>
              <a:rPr lang="en-US"/>
            </a:br>
            <a:r>
              <a:rPr lang="en-US"/>
              <a:t>Here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0247" y="4575442"/>
            <a:ext cx="1677523" cy="282171"/>
          </a:xfrm>
          <a:prstGeom prst="rect">
            <a:avLst/>
          </a:prstGeom>
        </p:spPr>
      </p:pic>
      <p:sp>
        <p:nvSpPr>
          <p:cNvPr id="9" name="Text Placeholder 8">
            <a:extLst>
              <a:ext uri="{FF2B5EF4-FFF2-40B4-BE49-F238E27FC236}">
                <a16:creationId xmlns:a16="http://schemas.microsoft.com/office/drawing/2014/main" id="{453A587F-420C-2C48-8E70-D98834FE12D8}"/>
              </a:ext>
            </a:extLst>
          </p:cNvPr>
          <p:cNvSpPr>
            <a:spLocks noGrp="1"/>
          </p:cNvSpPr>
          <p:nvPr>
            <p:ph type="body" sz="quarter" idx="13" hasCustomPrompt="1"/>
          </p:nvPr>
        </p:nvSpPr>
        <p:spPr>
          <a:xfrm>
            <a:off x="638225" y="2913730"/>
            <a:ext cx="1824037" cy="125760"/>
          </a:xfrm>
        </p:spPr>
        <p:txBody>
          <a:bodyPr>
            <a:normAutofit/>
          </a:bodyPr>
          <a:lstStyle>
            <a:lvl1pPr>
              <a:defRPr sz="1000" b="0" i="0">
                <a:solidFill>
                  <a:schemeClr val="bg1"/>
                </a:solidFill>
                <a:latin typeface="Arial Narrow" panose="020B0604020202020204" pitchFamily="34" charset="0"/>
                <a:cs typeface="Arial Narrow" panose="020B0604020202020204" pitchFamily="34" charset="0"/>
              </a:defRPr>
            </a:lvl1pPr>
          </a:lstStyle>
          <a:p>
            <a:pPr lvl="0"/>
            <a:r>
              <a:rPr lang="en-US"/>
              <a:t>Date here</a:t>
            </a:r>
          </a:p>
        </p:txBody>
      </p:sp>
    </p:spTree>
    <p:extLst>
      <p:ext uri="{BB962C8B-B14F-4D97-AF65-F5344CB8AC3E}">
        <p14:creationId xmlns:p14="http://schemas.microsoft.com/office/powerpoint/2010/main" val="17283514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Layou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4793583" y="1922680"/>
            <a:ext cx="3090864" cy="280865"/>
          </a:xfrm>
        </p:spPr>
        <p:txBody>
          <a:bodyPr anchor="ctr">
            <a:noAutofit/>
          </a:bodyPr>
          <a:lstStyle>
            <a:lvl1pPr marL="0" indent="0">
              <a:buNone/>
              <a:defRPr sz="1600" b="0" i="0">
                <a:solidFill>
                  <a:schemeClr val="bg1"/>
                </a:solidFill>
                <a:latin typeface="Arial Narrow" panose="020B0604020202020204" pitchFamily="34" charset="0"/>
                <a:cs typeface="Arial Narrow" panose="020B0604020202020204" pitchFamily="34" charset="0"/>
              </a:defRPr>
            </a:lvl1pPr>
          </a:lstStyle>
          <a:p>
            <a:pPr lvl="0"/>
            <a:r>
              <a:rPr lang="en-US"/>
              <a:t>Click to edit name</a:t>
            </a:r>
          </a:p>
        </p:txBody>
      </p:sp>
      <p:cxnSp>
        <p:nvCxnSpPr>
          <p:cNvPr id="10" name="Straight Connector 9"/>
          <p:cNvCxnSpPr/>
          <p:nvPr userDrawn="1"/>
        </p:nvCxnSpPr>
        <p:spPr>
          <a:xfrm>
            <a:off x="4555067" y="1736473"/>
            <a:ext cx="0" cy="1330513"/>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4793585" y="2241650"/>
            <a:ext cx="3090863" cy="635666"/>
          </a:xfrm>
        </p:spPr>
        <p:txBody>
          <a:bodyPr>
            <a:normAutofit/>
          </a:bodyPr>
          <a:lstStyle>
            <a:lvl1pPr marL="0" indent="0">
              <a:lnSpc>
                <a:spcPct val="100000"/>
              </a:lnSpc>
              <a:spcAft>
                <a:spcPts val="300"/>
              </a:spcAft>
              <a:buNone/>
              <a:defRPr sz="1200" b="0" i="0" baseline="0">
                <a:solidFill>
                  <a:srgbClr val="FFFFFF"/>
                </a:solidFill>
                <a:latin typeface="Arial Narrow" panose="020B0604020202020204" pitchFamily="34" charset="0"/>
                <a:cs typeface="Arial Narrow" panose="020B0604020202020204" pitchFamily="34" charset="0"/>
              </a:defRPr>
            </a:lvl1pPr>
          </a:lstStyle>
          <a:p>
            <a:pPr lvl="0"/>
            <a:r>
              <a:rPr lang="en-US"/>
              <a:t>Job Title</a:t>
            </a:r>
          </a:p>
          <a:p>
            <a:pPr lvl="0"/>
            <a:r>
              <a:rPr lang="en-US"/>
              <a:t>Phone</a:t>
            </a:r>
          </a:p>
          <a:p>
            <a:pPr lvl="0"/>
            <a:r>
              <a:rPr lang="en-US"/>
              <a:t>Email</a:t>
            </a:r>
          </a:p>
        </p:txBody>
      </p:sp>
      <p:sp>
        <p:nvSpPr>
          <p:cNvPr id="9" name="TextBox 8"/>
          <p:cNvSpPr txBox="1"/>
          <p:nvPr userDrawn="1"/>
        </p:nvSpPr>
        <p:spPr>
          <a:xfrm>
            <a:off x="3543300" y="2683512"/>
            <a:ext cx="773250" cy="184666"/>
          </a:xfrm>
          <a:prstGeom prst="rect">
            <a:avLst/>
          </a:prstGeom>
          <a:noFill/>
        </p:spPr>
        <p:txBody>
          <a:bodyPr wrap="square" lIns="0" tIns="0" rIns="0" bIns="0" rtlCol="0" anchor="b">
            <a:spAutoFit/>
          </a:bodyPr>
          <a:lstStyle/>
          <a:p>
            <a:pPr algn="ctr"/>
            <a:r>
              <a:rPr lang="en-US" sz="1200" b="0" i="0" err="1">
                <a:solidFill>
                  <a:schemeClr val="bg1"/>
                </a:solidFill>
                <a:latin typeface="Arial Narrow" panose="020B0604020202020204" pitchFamily="34" charset="0"/>
                <a:cs typeface="Arial Narrow" panose="020B0604020202020204" pitchFamily="34" charset="0"/>
              </a:rPr>
              <a:t>bcbsks.com</a:t>
            </a:r>
            <a:endParaRPr lang="en-US" sz="1200" b="0" i="0">
              <a:solidFill>
                <a:schemeClr val="bg1"/>
              </a:solidFill>
              <a:latin typeface="Arial Narrow" panose="020B0604020202020204" pitchFamily="34" charset="0"/>
              <a:cs typeface="Arial Narrow" panose="020B0604020202020204" pitchFamily="34" charset="0"/>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11704" y="1922680"/>
            <a:ext cx="2534378" cy="490524"/>
          </a:xfrm>
          <a:prstGeom prst="rect">
            <a:avLst/>
          </a:prstGeom>
        </p:spPr>
      </p:pic>
      <p:sp>
        <p:nvSpPr>
          <p:cNvPr id="11" name="TextBox 10">
            <a:extLst>
              <a:ext uri="{FF2B5EF4-FFF2-40B4-BE49-F238E27FC236}">
                <a16:creationId xmlns:a16="http://schemas.microsoft.com/office/drawing/2014/main" id="{5CA4BB02-9C7B-2B4E-8B5F-0236D5017E05}"/>
              </a:ext>
            </a:extLst>
          </p:cNvPr>
          <p:cNvSpPr txBox="1"/>
          <p:nvPr userDrawn="1"/>
        </p:nvSpPr>
        <p:spPr>
          <a:xfrm>
            <a:off x="0" y="4839113"/>
            <a:ext cx="9144000" cy="184666"/>
          </a:xfrm>
          <a:prstGeom prst="rect">
            <a:avLst/>
          </a:prstGeom>
          <a:noFill/>
        </p:spPr>
        <p:txBody>
          <a:bodyPr wrap="square" rtlCol="0">
            <a:spAutoFit/>
          </a:bodyPr>
          <a:lstStyle/>
          <a:p>
            <a:pPr algn="ctr"/>
            <a:r>
              <a:rPr lang="en-US" sz="600" b="0" i="0">
                <a:solidFill>
                  <a:schemeClr val="bg1"/>
                </a:solidFill>
                <a:latin typeface="Arial Narrow" panose="020B0604020202020204" pitchFamily="34" charset="0"/>
                <a:cs typeface="Arial Narrow" panose="020B0604020202020204" pitchFamily="34" charset="0"/>
              </a:rPr>
              <a:t>Blue Cross and Blue Shield of Kansas is an independent licensee of the Blue Cross Blue Shield Association.</a:t>
            </a:r>
          </a:p>
        </p:txBody>
      </p:sp>
      <p:pic>
        <p:nvPicPr>
          <p:cNvPr id="4" name="Picture 3">
            <a:extLst>
              <a:ext uri="{FF2B5EF4-FFF2-40B4-BE49-F238E27FC236}">
                <a16:creationId xmlns:a16="http://schemas.microsoft.com/office/drawing/2014/main" id="{D41FE921-F0E7-0247-BFC9-89BB1ACAD6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4258" y="2683512"/>
            <a:ext cx="1557020" cy="182880"/>
          </a:xfrm>
          <a:prstGeom prst="rect">
            <a:avLst/>
          </a:prstGeom>
        </p:spPr>
      </p:pic>
    </p:spTree>
    <p:extLst>
      <p:ext uri="{BB962C8B-B14F-4D97-AF65-F5344CB8AC3E}">
        <p14:creationId xmlns:p14="http://schemas.microsoft.com/office/powerpoint/2010/main" val="376094612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419725" y="389745"/>
            <a:ext cx="3923675" cy="391111"/>
          </a:xfrm>
        </p:spPr>
        <p:txBody>
          <a:bodyPr/>
          <a:lstStyle/>
          <a:p>
            <a:r>
              <a:rPr lang="en-US"/>
              <a:t>Headline here.</a:t>
            </a:r>
          </a:p>
        </p:txBody>
      </p:sp>
      <p:sp>
        <p:nvSpPr>
          <p:cNvPr id="3" name="Text Placeholder 2">
            <a:extLst>
              <a:ext uri="{FF2B5EF4-FFF2-40B4-BE49-F238E27FC236}">
                <a16:creationId xmlns:a16="http://schemas.microsoft.com/office/drawing/2014/main" id="{CD7CCE0B-C99A-934F-9537-C4D03BC92D95}"/>
              </a:ext>
            </a:extLst>
          </p:cNvPr>
          <p:cNvSpPr>
            <a:spLocks noGrp="1"/>
          </p:cNvSpPr>
          <p:nvPr>
            <p:ph idx="1" hasCustomPrompt="1"/>
          </p:nvPr>
        </p:nvSpPr>
        <p:spPr>
          <a:xfrm>
            <a:off x="419725" y="969016"/>
            <a:ext cx="3923675" cy="1223678"/>
          </a:xfrm>
          <a:prstGeom prst="rect">
            <a:avLst/>
          </a:prstGeom>
        </p:spPr>
        <p:txBody>
          <a:bodyPr vert="horz" lIns="0" tIns="0" rIns="0" bIns="0" rtlCol="0">
            <a:normAutofit/>
          </a:bodyPr>
          <a:lstStyle>
            <a:lvl2pPr marL="4763" indent="0">
              <a:tabLst/>
              <a:defRPr sz="1200" b="0" i="0">
                <a:solidFill>
                  <a:srgbClr val="58595B"/>
                </a:solidFill>
                <a:latin typeface="Arial Narrow" panose="020B0604020202020204" pitchFamily="34" charset="0"/>
                <a:cs typeface="Arial Narrow" panose="020B0604020202020204" pitchFamily="34" charset="0"/>
              </a:defRPr>
            </a:lvl2pPr>
          </a:lstStyle>
          <a:p>
            <a:pPr lvl="1"/>
            <a:r>
              <a:rPr lang="en-US"/>
              <a:t>Body copy here.</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419725" y="3088433"/>
            <a:ext cx="3923675" cy="1585516"/>
          </a:xfrm>
          <a:prstGeom prst="rect">
            <a:avLst/>
          </a:prstGeom>
        </p:spPr>
        <p:txBody>
          <a:bodyPr vert="horz" lIns="0" tIns="0" rIns="0" bIns="0" rtlCol="0">
            <a:normAutofit/>
          </a:bodyPr>
          <a:lstStyle>
            <a:lvl1pPr>
              <a:spcAft>
                <a:spcPts val="600"/>
              </a:spcAft>
              <a:defRPr sz="1600" b="0" i="0">
                <a:solidFill>
                  <a:srgbClr val="58595B"/>
                </a:solidFill>
                <a:latin typeface="Arial Narrow" panose="020B0604020202020204" pitchFamily="34" charset="0"/>
                <a:cs typeface="Arial Narrow" panose="020B0604020202020204" pitchFamily="34" charset="0"/>
              </a:defRPr>
            </a:lvl1pPr>
            <a:lvl2pPr marL="0" indent="0">
              <a:spcAft>
                <a:spcPts val="600"/>
              </a:spcAft>
              <a:tabLst/>
              <a:defRPr sz="1600" b="0" i="0">
                <a:solidFill>
                  <a:srgbClr val="58595B"/>
                </a:solidFill>
                <a:latin typeface="Arial Narrow" panose="020B0604020202020204" pitchFamily="34" charset="0"/>
                <a:cs typeface="Arial Narrow" panose="020B0604020202020204" pitchFamily="34" charset="0"/>
              </a:defRPr>
            </a:lvl2pPr>
            <a:lvl3pPr marL="171450" indent="-171450">
              <a:spcAft>
                <a:spcPts val="600"/>
              </a:spcAft>
              <a:buFont typeface="Arial" panose="020B0604020202020204" pitchFamily="34" charset="0"/>
              <a:buChar char="•"/>
              <a:tabLst/>
              <a:defRPr sz="1200" b="0" i="0">
                <a:solidFill>
                  <a:srgbClr val="58595B"/>
                </a:solidFill>
                <a:latin typeface="Arial Narrow" panose="020B0604020202020204" pitchFamily="34" charset="0"/>
                <a:cs typeface="Arial Narrow" panose="020B0604020202020204" pitchFamily="34" charset="0"/>
              </a:defRPr>
            </a:lvl3pPr>
          </a:lstStyle>
          <a:p>
            <a:pPr lvl="0"/>
            <a:r>
              <a:rPr lang="en-US"/>
              <a:t>Subhead here</a:t>
            </a:r>
          </a:p>
          <a:p>
            <a:pPr lvl="2"/>
            <a:r>
              <a:rPr lang="en-US"/>
              <a:t>Bullet</a:t>
            </a:r>
          </a:p>
          <a:p>
            <a:pPr lvl="2"/>
            <a:r>
              <a:rPr lang="en-US"/>
              <a:t>Bullet</a:t>
            </a:r>
          </a:p>
          <a:p>
            <a:pPr lvl="2"/>
            <a:r>
              <a:rPr lang="en-US"/>
              <a:t>Bullet</a:t>
            </a:r>
          </a:p>
          <a:p>
            <a:pPr lvl="2"/>
            <a:r>
              <a:rPr lang="en-US"/>
              <a:t>Bullet</a:t>
            </a:r>
          </a:p>
        </p:txBody>
      </p:sp>
      <p:sp>
        <p:nvSpPr>
          <p:cNvPr id="10" name="Title 1">
            <a:extLst>
              <a:ext uri="{FF2B5EF4-FFF2-40B4-BE49-F238E27FC236}">
                <a16:creationId xmlns:a16="http://schemas.microsoft.com/office/drawing/2014/main" id="{AA668428-1BC6-294D-9C86-50DAB311DFA3}"/>
              </a:ext>
            </a:extLst>
          </p:cNvPr>
          <p:cNvSpPr txBox="1">
            <a:spLocks/>
          </p:cNvSpPr>
          <p:nvPr userDrawn="1"/>
        </p:nvSpPr>
        <p:spPr>
          <a:xfrm>
            <a:off x="4817268" y="389745"/>
            <a:ext cx="3923675" cy="391111"/>
          </a:xfrm>
          <a:prstGeom prst="rect">
            <a:avLst/>
          </a:prstGeom>
        </p:spPr>
        <p:txBody>
          <a:bodyPr vert="horz" lIns="0" tIns="0" rIns="0" bIns="0" rtlCol="0" anchor="t" anchorCtr="0">
            <a:noAutofit/>
          </a:bodyPr>
          <a:lstStyle>
            <a:lvl1pPr algn="l" defTabSz="457200" rtl="0" eaLnBrk="1" latinLnBrk="0" hangingPunct="1">
              <a:spcBef>
                <a:spcPct val="0"/>
              </a:spcBef>
              <a:buNone/>
              <a:defRPr sz="2400" b="1" i="0" kern="1200">
                <a:solidFill>
                  <a:srgbClr val="005EB8"/>
                </a:solidFill>
                <a:latin typeface="Georgia" panose="02040502050405020303" pitchFamily="18" charset="0"/>
                <a:ea typeface="+mj-ea"/>
                <a:cs typeface="+mj-cs"/>
              </a:defRPr>
            </a:lvl1pPr>
          </a:lstStyle>
          <a:p>
            <a:r>
              <a:rPr lang="en-US" sz="2400"/>
              <a:t>Headline here.</a:t>
            </a:r>
          </a:p>
        </p:txBody>
      </p:sp>
      <p:sp>
        <p:nvSpPr>
          <p:cNvPr id="11" name="Text Placeholder 2">
            <a:extLst>
              <a:ext uri="{FF2B5EF4-FFF2-40B4-BE49-F238E27FC236}">
                <a16:creationId xmlns:a16="http://schemas.microsoft.com/office/drawing/2014/main" id="{44564127-A04F-E742-AAC7-0084645706B4}"/>
              </a:ext>
            </a:extLst>
          </p:cNvPr>
          <p:cNvSpPr>
            <a:spLocks noGrp="1"/>
          </p:cNvSpPr>
          <p:nvPr>
            <p:ph idx="11" hasCustomPrompt="1"/>
          </p:nvPr>
        </p:nvSpPr>
        <p:spPr>
          <a:xfrm>
            <a:off x="4817268" y="969016"/>
            <a:ext cx="3923675" cy="1223678"/>
          </a:xfrm>
          <a:prstGeom prst="rect">
            <a:avLst/>
          </a:prstGeom>
        </p:spPr>
        <p:txBody>
          <a:bodyPr vert="horz" lIns="0" tIns="0" rIns="0" bIns="0" rtlCol="0">
            <a:normAutofit/>
          </a:bodyPr>
          <a:lstStyle>
            <a:lvl2pPr marL="4763" indent="0">
              <a:tabLst/>
              <a:defRPr sz="1200" b="0" i="0">
                <a:solidFill>
                  <a:srgbClr val="58595B"/>
                </a:solidFill>
                <a:latin typeface="Arial Narrow" panose="020B0604020202020204" pitchFamily="34" charset="0"/>
                <a:cs typeface="Arial Narrow" panose="020B0604020202020204" pitchFamily="34" charset="0"/>
              </a:defRPr>
            </a:lvl2pPr>
          </a:lstStyle>
          <a:p>
            <a:pPr lvl="1"/>
            <a:r>
              <a:rPr lang="en-US"/>
              <a:t>Body copy here.</a:t>
            </a:r>
          </a:p>
        </p:txBody>
      </p:sp>
      <p:sp>
        <p:nvSpPr>
          <p:cNvPr id="12" name="Text Placeholder 2">
            <a:extLst>
              <a:ext uri="{FF2B5EF4-FFF2-40B4-BE49-F238E27FC236}">
                <a16:creationId xmlns:a16="http://schemas.microsoft.com/office/drawing/2014/main" id="{0336E1F8-94F4-0043-ADB8-A80C60F114AB}"/>
              </a:ext>
            </a:extLst>
          </p:cNvPr>
          <p:cNvSpPr>
            <a:spLocks noGrp="1"/>
          </p:cNvSpPr>
          <p:nvPr>
            <p:ph idx="12" hasCustomPrompt="1"/>
          </p:nvPr>
        </p:nvSpPr>
        <p:spPr>
          <a:xfrm>
            <a:off x="4817268" y="3088433"/>
            <a:ext cx="3923675" cy="1585516"/>
          </a:xfrm>
          <a:prstGeom prst="rect">
            <a:avLst/>
          </a:prstGeom>
        </p:spPr>
        <p:txBody>
          <a:bodyPr vert="horz" lIns="0" tIns="0" rIns="0" bIns="0" rtlCol="0">
            <a:normAutofit/>
          </a:bodyPr>
          <a:lstStyle>
            <a:lvl1pPr>
              <a:spcAft>
                <a:spcPts val="600"/>
              </a:spcAft>
              <a:defRPr sz="1600" b="0" i="0">
                <a:solidFill>
                  <a:srgbClr val="58595B"/>
                </a:solidFill>
                <a:latin typeface="Arial Narrow" panose="020B0604020202020204" pitchFamily="34" charset="0"/>
                <a:cs typeface="Arial Narrow" panose="020B0604020202020204" pitchFamily="34" charset="0"/>
              </a:defRPr>
            </a:lvl1pPr>
            <a:lvl2pPr marL="0" indent="0">
              <a:spcAft>
                <a:spcPts val="600"/>
              </a:spcAft>
              <a:tabLst/>
              <a:defRPr sz="1600" b="0" i="0">
                <a:solidFill>
                  <a:srgbClr val="58595B"/>
                </a:solidFill>
                <a:latin typeface="Arial Narrow" panose="020B0604020202020204" pitchFamily="34" charset="0"/>
                <a:cs typeface="Arial Narrow" panose="020B0604020202020204" pitchFamily="34" charset="0"/>
              </a:defRPr>
            </a:lvl2pPr>
            <a:lvl3pPr marL="171450" indent="-171450">
              <a:spcAft>
                <a:spcPts val="600"/>
              </a:spcAft>
              <a:buFont typeface="Arial" panose="020B0604020202020204" pitchFamily="34" charset="0"/>
              <a:buChar char="•"/>
              <a:tabLst/>
              <a:defRPr sz="1200" b="0" i="0">
                <a:solidFill>
                  <a:srgbClr val="58595B"/>
                </a:solidFill>
                <a:latin typeface="Arial Narrow" panose="020B0604020202020204" pitchFamily="34" charset="0"/>
                <a:cs typeface="Arial Narrow" panose="020B0604020202020204" pitchFamily="34" charset="0"/>
              </a:defRPr>
            </a:lvl3pPr>
          </a:lstStyle>
          <a:p>
            <a:pPr lvl="0"/>
            <a:r>
              <a:rPr lang="en-US"/>
              <a:t>Subhead here</a:t>
            </a:r>
          </a:p>
          <a:p>
            <a:pPr lvl="2"/>
            <a:r>
              <a:rPr lang="en-US"/>
              <a:t>Bullet</a:t>
            </a:r>
          </a:p>
          <a:p>
            <a:pPr lvl="2"/>
            <a:r>
              <a:rPr lang="en-US"/>
              <a:t>Bullet</a:t>
            </a:r>
          </a:p>
          <a:p>
            <a:pPr lvl="2"/>
            <a:r>
              <a:rPr lang="en-US"/>
              <a:t>Bullet</a:t>
            </a:r>
          </a:p>
          <a:p>
            <a:pPr lvl="2"/>
            <a:r>
              <a:rPr lang="en-US"/>
              <a:t>Bullet</a:t>
            </a:r>
          </a:p>
        </p:txBody>
      </p:sp>
      <p:pic>
        <p:nvPicPr>
          <p:cNvPr id="8" name="Picture 7">
            <a:extLst>
              <a:ext uri="{FF2B5EF4-FFF2-40B4-BE49-F238E27FC236}">
                <a16:creationId xmlns:a16="http://schemas.microsoft.com/office/drawing/2014/main" id="{26C04EE8-CA79-EA4A-9F36-03084D60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Tree>
    <p:extLst>
      <p:ext uri="{BB962C8B-B14F-4D97-AF65-F5344CB8AC3E}">
        <p14:creationId xmlns:p14="http://schemas.microsoft.com/office/powerpoint/2010/main" val="18503550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567891" y="389745"/>
            <a:ext cx="8017797" cy="391111"/>
          </a:xfrm>
        </p:spPr>
        <p:txBody>
          <a:bodyPr/>
          <a:lstStyle/>
          <a:p>
            <a:r>
              <a:rPr lang="en-US"/>
              <a:t>Headline here</a:t>
            </a:r>
          </a:p>
        </p:txBody>
      </p:sp>
      <p:sp>
        <p:nvSpPr>
          <p:cNvPr id="16" name="TextBox 15">
            <a:extLst>
              <a:ext uri="{FF2B5EF4-FFF2-40B4-BE49-F238E27FC236}">
                <a16:creationId xmlns:a16="http://schemas.microsoft.com/office/drawing/2014/main" id="{9FF47193-9C29-084B-8C63-03C118156289}"/>
              </a:ext>
            </a:extLst>
          </p:cNvPr>
          <p:cNvSpPr txBox="1"/>
          <p:nvPr userDrawn="1"/>
        </p:nvSpPr>
        <p:spPr>
          <a:xfrm>
            <a:off x="162394" y="4887406"/>
            <a:ext cx="1041817" cy="123111"/>
          </a:xfrm>
          <a:prstGeom prst="rect">
            <a:avLst/>
          </a:prstGeom>
          <a:noFill/>
        </p:spPr>
        <p:txBody>
          <a:bodyPr wrap="square" lIns="0" tIns="0" rIns="0" bIns="0" rtlCol="0">
            <a:spAutoFit/>
          </a:bodyPr>
          <a:lstStyle/>
          <a:p>
            <a:fld id="{F8367017-6381-C44D-88D8-5EBDE3EDFC86}" type="slidenum">
              <a:rPr lang="en-US" sz="800" b="0" i="0" smtClean="0">
                <a:solidFill>
                  <a:srgbClr val="58595B"/>
                </a:solidFill>
                <a:latin typeface="Arial Narrow" panose="020B0604020202020204" pitchFamily="34" charset="0"/>
                <a:cs typeface="Arial Narrow" panose="020B0604020202020204" pitchFamily="34" charset="0"/>
              </a:rPr>
              <a:t>‹#›</a:t>
            </a:fld>
            <a:endParaRPr lang="en-US" sz="800" b="0" i="0">
              <a:solidFill>
                <a:srgbClr val="58595B"/>
              </a:solidFill>
              <a:latin typeface="Arial Narrow" panose="020B0604020202020204" pitchFamily="34" charset="0"/>
              <a:cs typeface="Arial Narrow" panose="020B0604020202020204" pitchFamily="34" charset="0"/>
            </a:endParaRPr>
          </a:p>
        </p:txBody>
      </p:sp>
      <p:sp>
        <p:nvSpPr>
          <p:cNvPr id="7" name="Text Placeholder 2">
            <a:extLst>
              <a:ext uri="{FF2B5EF4-FFF2-40B4-BE49-F238E27FC236}">
                <a16:creationId xmlns:a16="http://schemas.microsoft.com/office/drawing/2014/main" id="{E054AF6E-5E6A-9C49-936E-7970BC866979}"/>
              </a:ext>
            </a:extLst>
          </p:cNvPr>
          <p:cNvSpPr>
            <a:spLocks noGrp="1"/>
          </p:cNvSpPr>
          <p:nvPr>
            <p:ph idx="11"/>
          </p:nvPr>
        </p:nvSpPr>
        <p:spPr>
          <a:xfrm>
            <a:off x="4810179" y="1595628"/>
            <a:ext cx="3775509" cy="3158127"/>
          </a:xfrm>
          <a:prstGeom prst="rect">
            <a:avLst/>
          </a:prstGeom>
        </p:spPr>
        <p:txBody>
          <a:bodyPr vert="horz" lIns="0" tIns="0" rIns="0" bIns="0" rtlCol="0">
            <a:normAutofit/>
          </a:bodyPr>
          <a:lstStyle>
            <a:lvl2pPr marL="0" indent="0">
              <a:spcAft>
                <a:spcPts val="1800"/>
              </a:spcAft>
              <a:tabLst/>
              <a:defRPr sz="1600" b="0" i="0">
                <a:solidFill>
                  <a:srgbClr val="005EB8"/>
                </a:solidFill>
                <a:latin typeface="Arial Narrow" panose="020B0604020202020204" pitchFamily="34" charset="0"/>
                <a:cs typeface="Arial Narrow" panose="020B0604020202020204" pitchFamily="34" charset="0"/>
              </a:defRPr>
            </a:lvl2pPr>
            <a:lvl3pPr marL="0" indent="0">
              <a:spcAft>
                <a:spcPts val="600"/>
              </a:spcAft>
              <a:buFont typeface="Arial" panose="020B0604020202020204" pitchFamily="34" charset="0"/>
              <a:buNone/>
              <a:tabLst/>
              <a:defRPr sz="1200" b="0" i="0">
                <a:solidFill>
                  <a:srgbClr val="58595B"/>
                </a:solidFill>
                <a:latin typeface="Arial Narrow" panose="020B0604020202020204" pitchFamily="34" charset="0"/>
                <a:cs typeface="Arial Narrow" panose="020B0604020202020204" pitchFamily="34" charset="0"/>
              </a:defRPr>
            </a:lvl3pPr>
            <a:lvl4pPr marL="290513" indent="-119063">
              <a:buFont typeface="Arial" panose="020B0604020202020204" pitchFamily="34" charset="0"/>
              <a:buChar char="•"/>
              <a:tabLst/>
              <a:defRPr sz="1000" b="0" i="0">
                <a:latin typeface="Arial Narrow" panose="020B0604020202020204" pitchFamily="34" charset="0"/>
                <a:cs typeface="Arial Narrow" panose="020B0604020202020204" pitchFamily="34" charset="0"/>
              </a:defRPr>
            </a:lvl4pPr>
          </a:lstStyle>
          <a:p>
            <a:pPr lvl="2"/>
            <a:endParaRPr lang="en-US"/>
          </a:p>
        </p:txBody>
      </p:sp>
      <p:pic>
        <p:nvPicPr>
          <p:cNvPr id="6" name="Picture 5">
            <a:extLst>
              <a:ext uri="{FF2B5EF4-FFF2-40B4-BE49-F238E27FC236}">
                <a16:creationId xmlns:a16="http://schemas.microsoft.com/office/drawing/2014/main" id="{9169B0EE-38C0-5B49-AA4F-F53B4BF45D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
        <p:nvSpPr>
          <p:cNvPr id="5" name="Text Placeholder 4">
            <a:extLst>
              <a:ext uri="{FF2B5EF4-FFF2-40B4-BE49-F238E27FC236}">
                <a16:creationId xmlns:a16="http://schemas.microsoft.com/office/drawing/2014/main" id="{D830313F-2A56-FE40-A38F-5D98180F4D23}"/>
              </a:ext>
            </a:extLst>
          </p:cNvPr>
          <p:cNvSpPr>
            <a:spLocks noGrp="1"/>
          </p:cNvSpPr>
          <p:nvPr>
            <p:ph type="body" sz="quarter" idx="14" hasCustomPrompt="1"/>
          </p:nvPr>
        </p:nvSpPr>
        <p:spPr>
          <a:xfrm>
            <a:off x="567892" y="969017"/>
            <a:ext cx="3775508" cy="626611"/>
          </a:xfrm>
        </p:spPr>
        <p:txBody>
          <a:bodyPr/>
          <a:lstStyle>
            <a:lvl1pPr>
              <a:spcAft>
                <a:spcPts val="600"/>
              </a:spcAft>
              <a:defRPr sz="1600" b="0" i="0">
                <a:latin typeface="Arial Narrow" panose="020B0604020202020204" pitchFamily="34" charset="0"/>
                <a:cs typeface="Arial Narrow" panose="020B0604020202020204" pitchFamily="34" charset="0"/>
              </a:defRPr>
            </a:lvl1pPr>
            <a:lvl2pPr>
              <a:spcAft>
                <a:spcPts val="600"/>
              </a:spcAft>
              <a:defRPr/>
            </a:lvl2pPr>
            <a:lvl3pPr>
              <a:spcAft>
                <a:spcPts val="0"/>
              </a:spcAft>
              <a:defRPr/>
            </a:lvl3pPr>
            <a:lvl5pPr marL="458788" indent="-114300">
              <a:buFont typeface="Arial" panose="020B0604020202020204" pitchFamily="34" charset="0"/>
              <a:buChar char="•"/>
              <a:tabLst/>
              <a:defRPr sz="1000" b="0" i="0">
                <a:latin typeface="Arial Narrow" panose="020B0604020202020204" pitchFamily="34" charset="0"/>
                <a:cs typeface="Arial Narrow" panose="020B0604020202020204" pitchFamily="34" charset="0"/>
              </a:defRPr>
            </a:lvl5pPr>
          </a:lstStyle>
          <a:p>
            <a:pPr lvl="0"/>
            <a:r>
              <a:rPr lang="en-US"/>
              <a:t>Intro paragraph here.</a:t>
            </a:r>
          </a:p>
          <a:p>
            <a:pPr lvl="1"/>
            <a:r>
              <a:rPr lang="en-US"/>
              <a:t>Body copy here.</a:t>
            </a:r>
          </a:p>
          <a:p>
            <a:pPr lvl="2"/>
            <a:r>
              <a:rPr lang="en-US"/>
              <a:t>Bullet</a:t>
            </a:r>
          </a:p>
          <a:p>
            <a:pPr lvl="3"/>
            <a:r>
              <a:rPr lang="en-US"/>
              <a:t>Secondary bullet</a:t>
            </a:r>
          </a:p>
          <a:p>
            <a:pPr lvl="4"/>
            <a:r>
              <a:rPr lang="en-US"/>
              <a:t>Tertiary bullet</a:t>
            </a:r>
          </a:p>
        </p:txBody>
      </p:sp>
      <p:sp>
        <p:nvSpPr>
          <p:cNvPr id="11" name="Text Placeholder 4">
            <a:extLst>
              <a:ext uri="{FF2B5EF4-FFF2-40B4-BE49-F238E27FC236}">
                <a16:creationId xmlns:a16="http://schemas.microsoft.com/office/drawing/2014/main" id="{9D5F6B9C-610E-564C-B73F-A1FF97EF1CCE}"/>
              </a:ext>
            </a:extLst>
          </p:cNvPr>
          <p:cNvSpPr>
            <a:spLocks noGrp="1"/>
          </p:cNvSpPr>
          <p:nvPr>
            <p:ph type="body" sz="quarter" idx="15" hasCustomPrompt="1"/>
          </p:nvPr>
        </p:nvSpPr>
        <p:spPr>
          <a:xfrm>
            <a:off x="4810179" y="969017"/>
            <a:ext cx="3775508" cy="626611"/>
          </a:xfrm>
        </p:spPr>
        <p:txBody>
          <a:bodyPr/>
          <a:lstStyle>
            <a:lvl1pPr>
              <a:spcAft>
                <a:spcPts val="600"/>
              </a:spcAft>
              <a:defRPr sz="1600" b="0" i="0">
                <a:latin typeface="Arial Narrow" panose="020B0604020202020204" pitchFamily="34" charset="0"/>
                <a:cs typeface="Arial Narrow" panose="020B0604020202020204" pitchFamily="34" charset="0"/>
              </a:defRPr>
            </a:lvl1pPr>
            <a:lvl2pPr>
              <a:spcAft>
                <a:spcPts val="600"/>
              </a:spcAft>
              <a:defRPr/>
            </a:lvl2pPr>
            <a:lvl3pPr>
              <a:spcAft>
                <a:spcPts val="0"/>
              </a:spcAft>
              <a:defRPr/>
            </a:lvl3pPr>
            <a:lvl5pPr marL="458788" indent="-114300">
              <a:buFont typeface="Arial" panose="020B0604020202020204" pitchFamily="34" charset="0"/>
              <a:buChar char="•"/>
              <a:tabLst/>
              <a:defRPr sz="1000" b="0" i="0">
                <a:latin typeface="Arial Narrow" panose="020B0604020202020204" pitchFamily="34" charset="0"/>
                <a:cs typeface="Arial Narrow" panose="020B0604020202020204" pitchFamily="34" charset="0"/>
              </a:defRPr>
            </a:lvl5pPr>
          </a:lstStyle>
          <a:p>
            <a:pPr lvl="0"/>
            <a:r>
              <a:rPr lang="en-US"/>
              <a:t>Intro paragraph here.</a:t>
            </a:r>
          </a:p>
          <a:p>
            <a:pPr lvl="1"/>
            <a:r>
              <a:rPr lang="en-US"/>
              <a:t>Body copy here.</a:t>
            </a:r>
          </a:p>
          <a:p>
            <a:pPr lvl="2"/>
            <a:r>
              <a:rPr lang="en-US"/>
              <a:t>Bullet</a:t>
            </a:r>
          </a:p>
          <a:p>
            <a:pPr lvl="3"/>
            <a:r>
              <a:rPr lang="en-US"/>
              <a:t>Secondary bullet</a:t>
            </a:r>
          </a:p>
          <a:p>
            <a:pPr lvl="4"/>
            <a:r>
              <a:rPr lang="en-US"/>
              <a:t>Tertiary bullet</a:t>
            </a:r>
          </a:p>
        </p:txBody>
      </p:sp>
      <p:sp>
        <p:nvSpPr>
          <p:cNvPr id="12" name="Text Placeholder 11">
            <a:extLst>
              <a:ext uri="{FF2B5EF4-FFF2-40B4-BE49-F238E27FC236}">
                <a16:creationId xmlns:a16="http://schemas.microsoft.com/office/drawing/2014/main" id="{4765D222-B234-5F4C-B505-D0AAB910EE7D}"/>
              </a:ext>
            </a:extLst>
          </p:cNvPr>
          <p:cNvSpPr>
            <a:spLocks noGrp="1"/>
          </p:cNvSpPr>
          <p:nvPr>
            <p:ph type="body" sz="quarter" idx="16" hasCustomPrompt="1"/>
          </p:nvPr>
        </p:nvSpPr>
        <p:spPr>
          <a:xfrm>
            <a:off x="567891" y="1595629"/>
            <a:ext cx="3775509" cy="3158126"/>
          </a:xfrm>
        </p:spPr>
        <p:txBody>
          <a:bodyPr/>
          <a:lstStyle>
            <a:lvl1pPr>
              <a:defRPr sz="1200" b="0" i="0">
                <a:solidFill>
                  <a:srgbClr val="58595B"/>
                </a:solidFill>
                <a:latin typeface="Arial Narrow" panose="020B0604020202020204" pitchFamily="34" charset="0"/>
                <a:cs typeface="Arial Narrow" panose="020B0604020202020204" pitchFamily="34" charset="0"/>
              </a:defRPr>
            </a:lvl1pPr>
            <a:lvl5pPr marL="458788" indent="-114300">
              <a:buFont typeface="Arial" panose="020B0604020202020204" pitchFamily="34" charset="0"/>
              <a:buChar char="•"/>
              <a:tabLst/>
              <a:defRPr sz="1000" b="0" i="0">
                <a:latin typeface="Arial Narrow" panose="020B0604020202020204" pitchFamily="34" charset="0"/>
                <a:cs typeface="Arial Narrow" panose="020B0604020202020204" pitchFamily="34" charset="0"/>
              </a:defRPr>
            </a:lvl5pPr>
          </a:lstStyle>
          <a:p>
            <a:pPr lvl="0"/>
            <a:r>
              <a:rPr lang="en-US"/>
              <a:t>Body copy here.</a:t>
            </a:r>
          </a:p>
          <a:p>
            <a:pPr lvl="1"/>
            <a:r>
              <a:rPr lang="en-US"/>
              <a:t>Body copy here.</a:t>
            </a:r>
          </a:p>
          <a:p>
            <a:pPr lvl="2"/>
            <a:r>
              <a:rPr lang="en-US"/>
              <a:t>Bullet</a:t>
            </a:r>
          </a:p>
          <a:p>
            <a:pPr lvl="3"/>
            <a:r>
              <a:rPr lang="en-US"/>
              <a:t>Secondary bullet</a:t>
            </a:r>
          </a:p>
          <a:p>
            <a:pPr lvl="4"/>
            <a:r>
              <a:rPr lang="en-US"/>
              <a:t>Tertiary bullet</a:t>
            </a:r>
          </a:p>
        </p:txBody>
      </p:sp>
    </p:spTree>
    <p:extLst>
      <p:ext uri="{BB962C8B-B14F-4D97-AF65-F5344CB8AC3E}">
        <p14:creationId xmlns:p14="http://schemas.microsoft.com/office/powerpoint/2010/main" val="6211504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794479" y="746269"/>
            <a:ext cx="4586990" cy="391111"/>
          </a:xfrm>
        </p:spPr>
        <p:txBody>
          <a:bodyPr/>
          <a:lstStyle/>
          <a:p>
            <a:r>
              <a:rPr lang="en-US"/>
              <a:t>Headline here</a:t>
            </a:r>
          </a:p>
        </p:txBody>
      </p:sp>
      <p:sp>
        <p:nvSpPr>
          <p:cNvPr id="6" name="TextBox 5">
            <a:extLst>
              <a:ext uri="{FF2B5EF4-FFF2-40B4-BE49-F238E27FC236}">
                <a16:creationId xmlns:a16="http://schemas.microsoft.com/office/drawing/2014/main" id="{2122E97C-2424-5C47-999E-1B4FCAFE77E6}"/>
              </a:ext>
            </a:extLst>
          </p:cNvPr>
          <p:cNvSpPr txBox="1"/>
          <p:nvPr userDrawn="1"/>
        </p:nvSpPr>
        <p:spPr>
          <a:xfrm>
            <a:off x="162394" y="4887406"/>
            <a:ext cx="1041817" cy="123111"/>
          </a:xfrm>
          <a:prstGeom prst="rect">
            <a:avLst/>
          </a:prstGeom>
          <a:noFill/>
        </p:spPr>
        <p:txBody>
          <a:bodyPr wrap="square" lIns="0" tIns="0" rIns="0" bIns="0" rtlCol="0">
            <a:spAutoFit/>
          </a:bodyPr>
          <a:lstStyle/>
          <a:p>
            <a:fld id="{F8367017-6381-C44D-88D8-5EBDE3EDFC86}" type="slidenum">
              <a:rPr lang="en-US" sz="800" b="0" i="0" smtClean="0">
                <a:solidFill>
                  <a:srgbClr val="58595B"/>
                </a:solidFill>
                <a:latin typeface="Arial Narrow" panose="020B0604020202020204" pitchFamily="34" charset="0"/>
                <a:cs typeface="Arial Narrow" panose="020B0604020202020204" pitchFamily="34" charset="0"/>
              </a:rPr>
              <a:t>‹#›</a:t>
            </a:fld>
            <a:endParaRPr lang="en-US" sz="800" b="0" i="0">
              <a:solidFill>
                <a:srgbClr val="58595B"/>
              </a:solidFill>
              <a:latin typeface="Arial Narrow" panose="020B0604020202020204" pitchFamily="34" charset="0"/>
              <a:cs typeface="Arial Narrow" panose="020B0604020202020204" pitchFamily="34" charset="0"/>
            </a:endParaRPr>
          </a:p>
        </p:txBody>
      </p:sp>
      <p:sp>
        <p:nvSpPr>
          <p:cNvPr id="8" name="Picture Placeholder 7">
            <a:extLst>
              <a:ext uri="{FF2B5EF4-FFF2-40B4-BE49-F238E27FC236}">
                <a16:creationId xmlns:a16="http://schemas.microsoft.com/office/drawing/2014/main" id="{14FA41B0-70DF-A04E-9F80-7E0C6BED3AFC}"/>
              </a:ext>
            </a:extLst>
          </p:cNvPr>
          <p:cNvSpPr>
            <a:spLocks noGrp="1"/>
          </p:cNvSpPr>
          <p:nvPr>
            <p:ph type="pic" sz="quarter" idx="11"/>
          </p:nvPr>
        </p:nvSpPr>
        <p:spPr>
          <a:xfrm>
            <a:off x="6175948" y="504669"/>
            <a:ext cx="2968052" cy="4127292"/>
          </a:xfrm>
          <a:solidFill>
            <a:srgbClr val="EAEAE9"/>
          </a:solidFill>
        </p:spPr>
        <p:txBody>
          <a:bodyPr>
            <a:normAutofit/>
          </a:bodyPr>
          <a:lstStyle>
            <a:lvl1pPr>
              <a:defRPr sz="1400" b="0" i="0">
                <a:solidFill>
                  <a:srgbClr val="58595B"/>
                </a:solidFill>
                <a:latin typeface="Arial Narrow" panose="020B0604020202020204" pitchFamily="34" charset="0"/>
                <a:cs typeface="Arial Narrow" panose="020B0604020202020204" pitchFamily="34" charset="0"/>
              </a:defRPr>
            </a:lvl1pPr>
          </a:lstStyle>
          <a:p>
            <a:endParaRPr lang="en-US"/>
          </a:p>
        </p:txBody>
      </p:sp>
      <p:pic>
        <p:nvPicPr>
          <p:cNvPr id="9" name="Picture 8">
            <a:extLst>
              <a:ext uri="{FF2B5EF4-FFF2-40B4-BE49-F238E27FC236}">
                <a16:creationId xmlns:a16="http://schemas.microsoft.com/office/drawing/2014/main" id="{AE9F2E05-10D6-094E-A2D1-91E531C7EF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
        <p:nvSpPr>
          <p:cNvPr id="12" name="Text Placeholder 11">
            <a:extLst>
              <a:ext uri="{FF2B5EF4-FFF2-40B4-BE49-F238E27FC236}">
                <a16:creationId xmlns:a16="http://schemas.microsoft.com/office/drawing/2014/main" id="{425F2C53-9385-5A4B-8B17-38A31BDE8253}"/>
              </a:ext>
            </a:extLst>
          </p:cNvPr>
          <p:cNvSpPr>
            <a:spLocks noGrp="1"/>
          </p:cNvSpPr>
          <p:nvPr>
            <p:ph type="body" sz="quarter" idx="13" hasCustomPrompt="1"/>
          </p:nvPr>
        </p:nvSpPr>
        <p:spPr>
          <a:xfrm>
            <a:off x="794479" y="1177915"/>
            <a:ext cx="4586990" cy="251147"/>
          </a:xfrm>
        </p:spPr>
        <p:txBody>
          <a:bodyPr>
            <a:noAutofit/>
          </a:bodyPr>
          <a:lstStyle>
            <a:lvl1pPr>
              <a:defRPr sz="1200" b="0" i="0">
                <a:solidFill>
                  <a:srgbClr val="58595B"/>
                </a:solidFill>
                <a:latin typeface="Arial Narrow" panose="020B0604020202020204" pitchFamily="34" charset="0"/>
                <a:cs typeface="Arial Narrow" panose="020B0604020202020204" pitchFamily="34" charset="0"/>
              </a:defRPr>
            </a:lvl1pPr>
            <a:lvl2pPr>
              <a:defRPr sz="1200" b="0" i="0">
                <a:solidFill>
                  <a:srgbClr val="58595B"/>
                </a:solidFill>
                <a:latin typeface="Arial Narrow" panose="020B0604020202020204" pitchFamily="34" charset="0"/>
                <a:cs typeface="Arial Narrow" panose="020B0604020202020204" pitchFamily="34" charset="0"/>
              </a:defRPr>
            </a:lvl2pPr>
            <a:lvl3pPr>
              <a:defRPr sz="1200" b="0" i="0">
                <a:solidFill>
                  <a:srgbClr val="58595B"/>
                </a:solidFill>
                <a:latin typeface="Arial Narrow" panose="020B0604020202020204" pitchFamily="34" charset="0"/>
                <a:cs typeface="Arial Narrow" panose="020B0604020202020204" pitchFamily="34" charset="0"/>
              </a:defRPr>
            </a:lvl3pPr>
            <a:lvl4pPr>
              <a:defRPr sz="1200" b="0" i="0">
                <a:solidFill>
                  <a:srgbClr val="58595B"/>
                </a:solidFill>
                <a:latin typeface="Arial Narrow" panose="020B0604020202020204" pitchFamily="34" charset="0"/>
                <a:cs typeface="Arial Narrow" panose="020B0604020202020204" pitchFamily="34" charset="0"/>
              </a:defRPr>
            </a:lvl4pPr>
            <a:lvl5pPr>
              <a:defRPr sz="1200" b="0" i="0">
                <a:solidFill>
                  <a:srgbClr val="58595B"/>
                </a:solidFill>
                <a:latin typeface="Arial Narrow" panose="020B0604020202020204" pitchFamily="34" charset="0"/>
                <a:cs typeface="Arial Narrow" panose="020B0604020202020204" pitchFamily="34" charset="0"/>
              </a:defRPr>
            </a:lvl5pPr>
          </a:lstStyle>
          <a:p>
            <a:pPr lvl="0"/>
            <a:r>
              <a:rPr lang="en-US"/>
              <a:t>Subhead here</a:t>
            </a:r>
          </a:p>
        </p:txBody>
      </p:sp>
      <p:sp>
        <p:nvSpPr>
          <p:cNvPr id="20" name="Text Placeholder 19">
            <a:extLst>
              <a:ext uri="{FF2B5EF4-FFF2-40B4-BE49-F238E27FC236}">
                <a16:creationId xmlns:a16="http://schemas.microsoft.com/office/drawing/2014/main" id="{4A44938C-87BB-0847-8F4B-A82675EA0BF1}"/>
              </a:ext>
            </a:extLst>
          </p:cNvPr>
          <p:cNvSpPr>
            <a:spLocks noGrp="1"/>
          </p:cNvSpPr>
          <p:nvPr>
            <p:ph type="body" sz="quarter" idx="17" hasCustomPrompt="1"/>
          </p:nvPr>
        </p:nvSpPr>
        <p:spPr>
          <a:xfrm>
            <a:off x="794479" y="1768214"/>
            <a:ext cx="4586989" cy="2863745"/>
          </a:xfrm>
        </p:spPr>
        <p:txBody>
          <a:bodyPr/>
          <a:lstStyle>
            <a:lvl1pPr>
              <a:spcAft>
                <a:spcPts val="600"/>
              </a:spcAft>
              <a:defRPr sz="1600" b="0" i="0">
                <a:latin typeface="Arial Narrow" panose="020B0604020202020204" pitchFamily="34" charset="0"/>
                <a:cs typeface="Arial Narrow" panose="020B0604020202020204" pitchFamily="34" charset="0"/>
              </a:defRPr>
            </a:lvl1pPr>
            <a:lvl2pPr>
              <a:spcAft>
                <a:spcPts val="600"/>
              </a:spcAft>
              <a:defRPr/>
            </a:lvl2pPr>
            <a:lvl3pPr>
              <a:spcAft>
                <a:spcPts val="0"/>
              </a:spcAft>
              <a:defRPr/>
            </a:lvl3pPr>
            <a:lvl5pPr marL="458788" indent="-114300">
              <a:buFont typeface="Arial" panose="020B0604020202020204" pitchFamily="34" charset="0"/>
              <a:buChar char="•"/>
              <a:tabLst/>
              <a:defRPr sz="1000" b="0" i="0">
                <a:latin typeface="Arial Narrow" panose="020B0604020202020204" pitchFamily="34" charset="0"/>
                <a:cs typeface="Arial Narrow" panose="020B0604020202020204" pitchFamily="34" charset="0"/>
              </a:defRPr>
            </a:lvl5pPr>
          </a:lstStyle>
          <a:p>
            <a:pPr lvl="0"/>
            <a:r>
              <a:rPr lang="en-US"/>
              <a:t>Intro paragraph here.</a:t>
            </a:r>
          </a:p>
          <a:p>
            <a:pPr lvl="1"/>
            <a:r>
              <a:rPr lang="en-US"/>
              <a:t>Body text.</a:t>
            </a:r>
          </a:p>
          <a:p>
            <a:pPr lvl="2"/>
            <a:r>
              <a:rPr lang="en-US"/>
              <a:t>Bullet</a:t>
            </a:r>
          </a:p>
          <a:p>
            <a:pPr lvl="3"/>
            <a:r>
              <a:rPr lang="en-US"/>
              <a:t>Secondary bullet</a:t>
            </a:r>
          </a:p>
          <a:p>
            <a:pPr lvl="4"/>
            <a:r>
              <a:rPr lang="en-US"/>
              <a:t>Tertiary bullet</a:t>
            </a:r>
          </a:p>
        </p:txBody>
      </p:sp>
    </p:spTree>
    <p:extLst>
      <p:ext uri="{BB962C8B-B14F-4D97-AF65-F5344CB8AC3E}">
        <p14:creationId xmlns:p14="http://schemas.microsoft.com/office/powerpoint/2010/main" val="25839796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567893" y="389747"/>
            <a:ext cx="3775509" cy="391111"/>
          </a:xfrm>
        </p:spPr>
        <p:txBody>
          <a:bodyPr/>
          <a:lstStyle/>
          <a:p>
            <a:r>
              <a:rPr lang="en-US"/>
              <a:t>Headline here.</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567893" y="969018"/>
            <a:ext cx="3775509" cy="3784739"/>
          </a:xfrm>
          <a:prstGeom prst="rect">
            <a:avLst/>
          </a:prstGeom>
        </p:spPr>
        <p:txBody>
          <a:bodyPr vert="horz" lIns="0" tIns="0" rIns="0" bIns="0" rtlCol="0">
            <a:normAutofit/>
          </a:bodyPr>
          <a:lstStyle>
            <a:lvl2pPr marL="0" indent="0">
              <a:spcAft>
                <a:spcPts val="1800"/>
              </a:spcAft>
              <a:tabLst/>
              <a:defRPr sz="1600" b="0" i="0">
                <a:solidFill>
                  <a:srgbClr val="005EB8"/>
                </a:solidFill>
                <a:latin typeface="Arial Narrow" panose="020B0604020202020204" pitchFamily="34" charset="0"/>
                <a:cs typeface="Arial Narrow" panose="020B0604020202020204" pitchFamily="34" charset="0"/>
              </a:defRPr>
            </a:lvl2pPr>
            <a:lvl3pPr marL="0" indent="0">
              <a:spcAft>
                <a:spcPts val="600"/>
              </a:spcAft>
              <a:buFont typeface="Arial" panose="020B0604020202020204" pitchFamily="34" charset="0"/>
              <a:buNone/>
              <a:tabLst/>
              <a:defRPr sz="1200" b="0" i="0">
                <a:solidFill>
                  <a:srgbClr val="58595B"/>
                </a:solidFill>
                <a:latin typeface="Arial Narrow" panose="020B0604020202020204" pitchFamily="34" charset="0"/>
                <a:cs typeface="Arial Narrow" panose="020B0604020202020204" pitchFamily="34" charset="0"/>
              </a:defRPr>
            </a:lvl3pPr>
          </a:lstStyle>
          <a:p>
            <a:pPr lvl="1"/>
            <a:r>
              <a:rPr lang="en-US"/>
              <a:t>Intro paragraph here</a:t>
            </a:r>
          </a:p>
          <a:p>
            <a:pPr lvl="2"/>
            <a:r>
              <a:rPr lang="en-US"/>
              <a:t>Body copy here</a:t>
            </a:r>
          </a:p>
        </p:txBody>
      </p:sp>
      <p:sp>
        <p:nvSpPr>
          <p:cNvPr id="16" name="TextBox 15">
            <a:extLst>
              <a:ext uri="{FF2B5EF4-FFF2-40B4-BE49-F238E27FC236}">
                <a16:creationId xmlns:a16="http://schemas.microsoft.com/office/drawing/2014/main" id="{9FF47193-9C29-084B-8C63-03C118156289}"/>
              </a:ext>
            </a:extLst>
          </p:cNvPr>
          <p:cNvSpPr txBox="1"/>
          <p:nvPr userDrawn="1"/>
        </p:nvSpPr>
        <p:spPr>
          <a:xfrm>
            <a:off x="162396" y="4887408"/>
            <a:ext cx="1041817" cy="123111"/>
          </a:xfrm>
          <a:prstGeom prst="rect">
            <a:avLst/>
          </a:prstGeom>
          <a:noFill/>
        </p:spPr>
        <p:txBody>
          <a:bodyPr wrap="square" lIns="0" tIns="0" rIns="0" bIns="0" rtlCol="0">
            <a:spAutoFit/>
          </a:bodyPr>
          <a:lstStyle/>
          <a:p>
            <a:fld id="{F8367017-6381-C44D-88D8-5EBDE3EDFC86}" type="slidenum">
              <a:rPr lang="en-US" sz="800" b="0" i="0" smtClean="0">
                <a:solidFill>
                  <a:srgbClr val="58595B"/>
                </a:solidFill>
                <a:latin typeface="Arial Narrow" panose="020B0604020202020204" pitchFamily="34" charset="0"/>
                <a:cs typeface="Arial Narrow" panose="020B0604020202020204" pitchFamily="34" charset="0"/>
              </a:rPr>
              <a:t>‹#›</a:t>
            </a:fld>
            <a:endParaRPr lang="en-US" sz="800" b="0" i="0">
              <a:solidFill>
                <a:srgbClr val="58595B"/>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9046452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208816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30295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41857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569305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195328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2278505" y="746269"/>
            <a:ext cx="5961088" cy="701279"/>
          </a:xfrm>
        </p:spPr>
        <p:txBody>
          <a:bodyPr/>
          <a:lstStyle/>
          <a:p>
            <a:r>
              <a:rPr lang="en-US"/>
              <a:t>Table of </a:t>
            </a:r>
            <a:br>
              <a:rPr lang="en-US"/>
            </a:br>
            <a:r>
              <a:rPr lang="en-US"/>
              <a:t>Contents</a:t>
            </a:r>
          </a:p>
        </p:txBody>
      </p:sp>
      <p:sp>
        <p:nvSpPr>
          <p:cNvPr id="3" name="Text Placeholder 2">
            <a:extLst>
              <a:ext uri="{FF2B5EF4-FFF2-40B4-BE49-F238E27FC236}">
                <a16:creationId xmlns:a16="http://schemas.microsoft.com/office/drawing/2014/main" id="{4BFCF4C7-62A2-BA40-AA18-7D237A0826C1}"/>
              </a:ext>
            </a:extLst>
          </p:cNvPr>
          <p:cNvSpPr>
            <a:spLocks noGrp="1"/>
          </p:cNvSpPr>
          <p:nvPr>
            <p:ph idx="1" hasCustomPrompt="1"/>
          </p:nvPr>
        </p:nvSpPr>
        <p:spPr>
          <a:xfrm>
            <a:off x="2738203" y="1648918"/>
            <a:ext cx="689548" cy="3300044"/>
          </a:xfrm>
          <a:prstGeom prst="rect">
            <a:avLst/>
          </a:prstGeom>
        </p:spPr>
        <p:txBody>
          <a:bodyPr vert="horz" lIns="0" tIns="0" rIns="0" bIns="0" rtlCol="0">
            <a:normAutofit/>
          </a:bodyPr>
          <a:lstStyle>
            <a:lvl1pPr algn="r">
              <a:lnSpc>
                <a:spcPts val="1800"/>
              </a:lnSpc>
              <a:defRPr sz="1400" b="1" i="0">
                <a:latin typeface="Georgia" panose="02040502050405020303" pitchFamily="18" charset="0"/>
              </a:defRPr>
            </a:lvl1pPr>
          </a:lstStyle>
          <a:p>
            <a:pPr lvl="0"/>
            <a:r>
              <a:rPr lang="en-US"/>
              <a:t>01</a:t>
            </a:r>
          </a:p>
        </p:txBody>
      </p:sp>
      <p:sp>
        <p:nvSpPr>
          <p:cNvPr id="4" name="Text Placeholder 2">
            <a:extLst>
              <a:ext uri="{FF2B5EF4-FFF2-40B4-BE49-F238E27FC236}">
                <a16:creationId xmlns:a16="http://schemas.microsoft.com/office/drawing/2014/main" id="{40B28659-64FD-F347-A947-734239AB36B7}"/>
              </a:ext>
            </a:extLst>
          </p:cNvPr>
          <p:cNvSpPr>
            <a:spLocks noGrp="1"/>
          </p:cNvSpPr>
          <p:nvPr>
            <p:ph idx="10" hasCustomPrompt="1"/>
          </p:nvPr>
        </p:nvSpPr>
        <p:spPr>
          <a:xfrm>
            <a:off x="3542675" y="1648918"/>
            <a:ext cx="2293495" cy="3300044"/>
          </a:xfrm>
          <a:prstGeom prst="rect">
            <a:avLst/>
          </a:prstGeom>
        </p:spPr>
        <p:txBody>
          <a:bodyPr vert="horz" lIns="0" tIns="0" rIns="0" bIns="0" rtlCol="0">
            <a:normAutofit/>
          </a:bodyPr>
          <a:lstStyle>
            <a:lvl1pPr>
              <a:defRPr sz="1400" b="1" i="0">
                <a:latin typeface="Georgia" panose="02040502050405020303" pitchFamily="18" charset="0"/>
              </a:defRPr>
            </a:lvl1pPr>
            <a:lvl2pPr>
              <a:lnSpc>
                <a:spcPts val="1800"/>
              </a:lnSpc>
              <a:defRPr/>
            </a:lvl2pPr>
          </a:lstStyle>
          <a:p>
            <a:pPr lvl="1"/>
            <a:r>
              <a:rPr lang="en-US"/>
              <a:t>Body copy</a:t>
            </a:r>
          </a:p>
        </p:txBody>
      </p:sp>
      <p:sp>
        <p:nvSpPr>
          <p:cNvPr id="7" name="TextBox 6">
            <a:extLst>
              <a:ext uri="{FF2B5EF4-FFF2-40B4-BE49-F238E27FC236}">
                <a16:creationId xmlns:a16="http://schemas.microsoft.com/office/drawing/2014/main" id="{68DED1BD-5722-0746-8660-002CC167E4D3}"/>
              </a:ext>
            </a:extLst>
          </p:cNvPr>
          <p:cNvSpPr txBox="1"/>
          <p:nvPr userDrawn="1"/>
        </p:nvSpPr>
        <p:spPr>
          <a:xfrm>
            <a:off x="162394" y="4887406"/>
            <a:ext cx="1041817" cy="123111"/>
          </a:xfrm>
          <a:prstGeom prst="rect">
            <a:avLst/>
          </a:prstGeom>
          <a:noFill/>
        </p:spPr>
        <p:txBody>
          <a:bodyPr wrap="square" lIns="0" tIns="0" rIns="0" bIns="0" rtlCol="0">
            <a:spAutoFit/>
          </a:bodyPr>
          <a:lstStyle/>
          <a:p>
            <a:fld id="{F8367017-6381-C44D-88D8-5EBDE3EDFC86}" type="slidenum">
              <a:rPr lang="en-US" sz="800" b="0" i="0" smtClean="0">
                <a:solidFill>
                  <a:srgbClr val="58595B"/>
                </a:solidFill>
                <a:latin typeface="Arial Narrow" panose="020B0604020202020204" pitchFamily="34" charset="0"/>
                <a:cs typeface="Arial Narrow" panose="020B0604020202020204" pitchFamily="34" charset="0"/>
              </a:rPr>
              <a:t>‹#›</a:t>
            </a:fld>
            <a:endParaRPr lang="en-US" sz="800" b="0" i="0">
              <a:solidFill>
                <a:srgbClr val="58595B"/>
              </a:solidFill>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334A1855-EF8A-034C-B58C-758E5BFC95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4784035"/>
            <a:ext cx="434091" cy="226482"/>
          </a:xfrm>
          <a:prstGeom prst="rect">
            <a:avLst/>
          </a:prstGeom>
        </p:spPr>
      </p:pic>
    </p:spTree>
    <p:extLst>
      <p:ext uri="{BB962C8B-B14F-4D97-AF65-F5344CB8AC3E}">
        <p14:creationId xmlns:p14="http://schemas.microsoft.com/office/powerpoint/2010/main" val="34484344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3568937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130190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2298313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97582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3258783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F5B60479-E0C4-4B0F-B3F3-264BC88FE42A}" type="datetimeFigureOut">
              <a:rPr lang="en-US" smtClean="0"/>
              <a:t>5/31/2023</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fld id="{6A12CCF7-03D4-49E4-99B8-5A9DFF080D2E}" type="slidenum">
              <a:rPr lang="en-US" smtClean="0"/>
              <a:t>‹#›</a:t>
            </a:fld>
            <a:endParaRPr lang="en-US"/>
          </a:p>
        </p:txBody>
      </p:sp>
    </p:spTree>
    <p:extLst>
      <p:ext uri="{BB962C8B-B14F-4D97-AF65-F5344CB8AC3E}">
        <p14:creationId xmlns:p14="http://schemas.microsoft.com/office/powerpoint/2010/main" val="31520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359108" y="1974850"/>
            <a:ext cx="4589157" cy="1193800"/>
          </a:xfrm>
          <a:noFill/>
        </p:spPr>
        <p:txBody>
          <a:bodyPr lIns="0" anchor="ctr" anchorCtr="0">
            <a:noAutofit/>
          </a:bodyPr>
          <a:lstStyle>
            <a:lvl1pPr marL="4763" indent="0" algn="l">
              <a:lnSpc>
                <a:spcPct val="90000"/>
              </a:lnSpc>
              <a:tabLst/>
              <a:defRPr sz="4200">
                <a:solidFill>
                  <a:schemeClr val="bg1"/>
                </a:solidFill>
              </a:defRPr>
            </a:lvl1pPr>
          </a:lstStyle>
          <a:p>
            <a:r>
              <a:rPr lang="en-US"/>
              <a:t>Section title </a:t>
            </a:r>
            <a:br>
              <a:rPr lang="en-US"/>
            </a:br>
            <a:r>
              <a:rPr lang="en-US"/>
              <a:t>will go here.</a:t>
            </a:r>
          </a:p>
        </p:txBody>
      </p:sp>
      <p:sp>
        <p:nvSpPr>
          <p:cNvPr id="6" name="Text Placeholder 2">
            <a:extLst>
              <a:ext uri="{FF2B5EF4-FFF2-40B4-BE49-F238E27FC236}">
                <a16:creationId xmlns:a16="http://schemas.microsoft.com/office/drawing/2014/main" id="{211B4F09-6291-E24E-9664-10330DA78873}"/>
              </a:ext>
            </a:extLst>
          </p:cNvPr>
          <p:cNvSpPr>
            <a:spLocks noGrp="1"/>
          </p:cNvSpPr>
          <p:nvPr>
            <p:ph type="body" sz="quarter" idx="10" hasCustomPrompt="1"/>
          </p:nvPr>
        </p:nvSpPr>
        <p:spPr>
          <a:xfrm>
            <a:off x="1359108" y="1533992"/>
            <a:ext cx="4589157" cy="440858"/>
          </a:xfrm>
        </p:spPr>
        <p:txBody>
          <a:bodyPr>
            <a:noAutofit/>
          </a:bodyPr>
          <a:lstStyle>
            <a:lvl1pPr marL="0" indent="0">
              <a:buFont typeface="Arial" panose="020B0604020202020204" pitchFamily="34" charset="0"/>
              <a:buNone/>
              <a:defRPr sz="1400" b="0" i="0">
                <a:solidFill>
                  <a:srgbClr val="77C5D5"/>
                </a:solidFill>
                <a:latin typeface="Arial Narrow" panose="020B0604020202020204" pitchFamily="34" charset="0"/>
                <a:cs typeface="Arial Narrow" panose="020B0604020202020204" pitchFamily="34" charset="0"/>
              </a:defRPr>
            </a:lvl1pPr>
            <a:lvl2pPr marL="0" indent="0">
              <a:buFont typeface="Arial" panose="020B0604020202020204" pitchFamily="34" charset="0"/>
              <a:buNone/>
              <a:defRPr sz="1400" b="0" i="0">
                <a:solidFill>
                  <a:schemeClr val="bg1"/>
                </a:solidFill>
                <a:latin typeface="Arial Narrow" panose="020B0604020202020204" pitchFamily="34" charset="0"/>
                <a:cs typeface="Arial Narrow" panose="020B0604020202020204" pitchFamily="34" charset="0"/>
              </a:defRPr>
            </a:lvl2pPr>
            <a:lvl3pPr marL="114300" indent="0">
              <a:buNone/>
              <a:defRPr sz="1400" b="0" i="0">
                <a:solidFill>
                  <a:schemeClr val="bg1"/>
                </a:solidFill>
                <a:latin typeface="Arial Narrow" panose="020B0604020202020204" pitchFamily="34" charset="0"/>
                <a:cs typeface="Arial Narrow" panose="020B0604020202020204" pitchFamily="34" charset="0"/>
              </a:defRPr>
            </a:lvl3pPr>
            <a:lvl4pPr marL="1371600" indent="0">
              <a:buNone/>
              <a:defRPr sz="1400" b="0" i="0">
                <a:solidFill>
                  <a:schemeClr val="bg1"/>
                </a:solidFill>
                <a:latin typeface="Arial Narrow" panose="020B0604020202020204" pitchFamily="34" charset="0"/>
                <a:cs typeface="Arial Narrow" panose="020B0604020202020204" pitchFamily="34" charset="0"/>
              </a:defRPr>
            </a:lvl4pPr>
            <a:lvl5pPr marL="1828800" indent="0">
              <a:buNone/>
              <a:defRPr sz="1400" b="0" i="0">
                <a:solidFill>
                  <a:schemeClr val="bg1"/>
                </a:solidFill>
                <a:latin typeface="Arial Narrow" panose="020B0604020202020204" pitchFamily="34" charset="0"/>
                <a:cs typeface="Arial Narrow" panose="020B0604020202020204" pitchFamily="34" charset="0"/>
              </a:defRPr>
            </a:lvl5pPr>
          </a:lstStyle>
          <a:p>
            <a:pPr lvl="0"/>
            <a:r>
              <a:rPr lang="en-US"/>
              <a:t>Click to add section number</a:t>
            </a:r>
          </a:p>
        </p:txBody>
      </p:sp>
      <p:pic>
        <p:nvPicPr>
          <p:cNvPr id="5" name="Picture 4">
            <a:extLst>
              <a:ext uri="{FF2B5EF4-FFF2-40B4-BE49-F238E27FC236}">
                <a16:creationId xmlns:a16="http://schemas.microsoft.com/office/drawing/2014/main" id="{D5FD2F16-F3D2-4F45-AA2E-83CE5C2355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7942" y="494567"/>
            <a:ext cx="434090" cy="226481"/>
          </a:xfrm>
          <a:prstGeom prst="rect">
            <a:avLst/>
          </a:prstGeom>
        </p:spPr>
      </p:pic>
    </p:spTree>
    <p:extLst>
      <p:ext uri="{BB962C8B-B14F-4D97-AF65-F5344CB8AC3E}">
        <p14:creationId xmlns:p14="http://schemas.microsoft.com/office/powerpoint/2010/main" val="32295549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EFB37-8268-7E44-823E-3ED5161B2924}"/>
              </a:ext>
            </a:extLst>
          </p:cNvPr>
          <p:cNvSpPr/>
          <p:nvPr userDrawn="1"/>
        </p:nvSpPr>
        <p:spPr>
          <a:xfrm>
            <a:off x="0" y="2798164"/>
            <a:ext cx="9160668" cy="23453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11C12CBC-7331-BA4F-B1CA-C41072B862BE}"/>
              </a:ext>
            </a:extLst>
          </p:cNvPr>
          <p:cNvSpPr>
            <a:spLocks noGrp="1"/>
          </p:cNvSpPr>
          <p:nvPr>
            <p:ph type="title"/>
          </p:nvPr>
        </p:nvSpPr>
        <p:spPr>
          <a:xfrm>
            <a:off x="3652603" y="746269"/>
            <a:ext cx="4586990" cy="701279"/>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CCE0B-C99A-934F-9537-C4D03BC92D95}"/>
              </a:ext>
            </a:extLst>
          </p:cNvPr>
          <p:cNvSpPr>
            <a:spLocks noGrp="1"/>
          </p:cNvSpPr>
          <p:nvPr>
            <p:ph idx="1" hasCustomPrompt="1"/>
          </p:nvPr>
        </p:nvSpPr>
        <p:spPr>
          <a:xfrm>
            <a:off x="3652603" y="1648918"/>
            <a:ext cx="4586990" cy="689548"/>
          </a:xfrm>
          <a:prstGeom prst="rect">
            <a:avLst/>
          </a:prstGeom>
        </p:spPr>
        <p:txBody>
          <a:bodyPr vert="horz" lIns="0" tIns="0" rIns="0" bIns="0" rtlCol="0">
            <a:normAutofit/>
          </a:bodyPr>
          <a:lstStyle/>
          <a:p>
            <a:pPr lvl="1"/>
            <a:r>
              <a:rPr lang="en-US"/>
              <a:t>Intro paragraph here.</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3652603" y="3257862"/>
            <a:ext cx="4586990" cy="1374100"/>
          </a:xfrm>
          <a:prstGeom prst="rect">
            <a:avLst/>
          </a:prstGeom>
        </p:spPr>
        <p:txBody>
          <a:bodyPr vert="horz" lIns="0" tIns="0" rIns="0" bIns="0" rtlCol="0">
            <a:normAutofit/>
          </a:bodyPr>
          <a:lstStyle>
            <a:lvl2pPr>
              <a:defRPr b="1">
                <a:solidFill>
                  <a:srgbClr val="77C5D5"/>
                </a:solidFill>
              </a:defRPr>
            </a:lvl2pPr>
            <a:lvl3pPr>
              <a:defRPr>
                <a:solidFill>
                  <a:schemeClr val="bg1"/>
                </a:solidFill>
              </a:defRPr>
            </a:lvl3pPr>
          </a:lstStyle>
          <a:p>
            <a:pPr lvl="1"/>
            <a:r>
              <a:rPr lang="en-US"/>
              <a:t>Subhead copy</a:t>
            </a:r>
          </a:p>
          <a:p>
            <a:pPr lvl="2"/>
            <a:r>
              <a:rPr lang="en-US"/>
              <a:t>Bullet</a:t>
            </a:r>
          </a:p>
          <a:p>
            <a:pPr lvl="2"/>
            <a:r>
              <a:rPr lang="en-US"/>
              <a:t>Bullet</a:t>
            </a:r>
          </a:p>
          <a:p>
            <a:pPr lvl="2"/>
            <a:r>
              <a:rPr lang="en-US"/>
              <a:t>Bullet</a:t>
            </a:r>
          </a:p>
          <a:p>
            <a:pPr lvl="2"/>
            <a:r>
              <a:rPr lang="en-US"/>
              <a:t>Bullet</a:t>
            </a:r>
          </a:p>
        </p:txBody>
      </p:sp>
      <p:sp>
        <p:nvSpPr>
          <p:cNvPr id="6" name="TextBox 5">
            <a:extLst>
              <a:ext uri="{FF2B5EF4-FFF2-40B4-BE49-F238E27FC236}">
                <a16:creationId xmlns:a16="http://schemas.microsoft.com/office/drawing/2014/main" id="{2122E97C-2424-5C47-999E-1B4FCAFE77E6}"/>
              </a:ext>
            </a:extLst>
          </p:cNvPr>
          <p:cNvSpPr txBox="1"/>
          <p:nvPr userDrawn="1"/>
        </p:nvSpPr>
        <p:spPr>
          <a:xfrm>
            <a:off x="162394" y="4887406"/>
            <a:ext cx="1041817" cy="123111"/>
          </a:xfrm>
          <a:prstGeom prst="rect">
            <a:avLst/>
          </a:prstGeom>
          <a:noFill/>
        </p:spPr>
        <p:txBody>
          <a:bodyPr wrap="square" lIns="0" tIns="0" rIns="0" bIns="0" rtlCol="0">
            <a:spAutoFit/>
          </a:bodyPr>
          <a:lstStyle/>
          <a:p>
            <a:fld id="{F8367017-6381-C44D-88D8-5EBDE3EDFC86}" type="slidenum">
              <a:rPr lang="en-US" sz="800" b="0" i="0" smtClean="0">
                <a:solidFill>
                  <a:schemeClr val="bg1"/>
                </a:solidFill>
                <a:latin typeface="Arial Narrow" panose="020B0604020202020204" pitchFamily="34" charset="0"/>
                <a:cs typeface="Arial Narrow" panose="020B0604020202020204" pitchFamily="34" charset="0"/>
              </a:rPr>
              <a:t>‹#›</a:t>
            </a:fld>
            <a:endParaRPr lang="en-US" sz="800" b="0" i="0">
              <a:solidFill>
                <a:schemeClr val="bg1"/>
              </a:solidFill>
              <a:latin typeface="Arial Narrow" panose="020B0604020202020204" pitchFamily="34" charset="0"/>
              <a:cs typeface="Arial Narrow" panose="020B0604020202020204" pitchFamily="34" charset="0"/>
            </a:endParaRPr>
          </a:p>
        </p:txBody>
      </p:sp>
      <p:sp>
        <p:nvSpPr>
          <p:cNvPr id="8" name="Picture Placeholder 7">
            <a:extLst>
              <a:ext uri="{FF2B5EF4-FFF2-40B4-BE49-F238E27FC236}">
                <a16:creationId xmlns:a16="http://schemas.microsoft.com/office/drawing/2014/main" id="{14FA41B0-70DF-A04E-9F80-7E0C6BED3AFC}"/>
              </a:ext>
            </a:extLst>
          </p:cNvPr>
          <p:cNvSpPr>
            <a:spLocks noGrp="1"/>
          </p:cNvSpPr>
          <p:nvPr>
            <p:ph type="pic" sz="quarter" idx="11"/>
          </p:nvPr>
        </p:nvSpPr>
        <p:spPr>
          <a:xfrm>
            <a:off x="0" y="504669"/>
            <a:ext cx="2968052" cy="4127292"/>
          </a:xfrm>
          <a:solidFill>
            <a:srgbClr val="EAEAE9"/>
          </a:solidFill>
        </p:spPr>
        <p:txBody>
          <a:bodyPr>
            <a:normAutofit/>
          </a:bodyPr>
          <a:lstStyle>
            <a:lvl1pPr>
              <a:defRPr sz="1400" b="0" i="0">
                <a:solidFill>
                  <a:srgbClr val="58595B"/>
                </a:solidFill>
                <a:latin typeface="Arial Narrow" panose="020B0604020202020204" pitchFamily="34" charset="0"/>
                <a:cs typeface="Arial Narrow" panose="020B0604020202020204" pitchFamily="34" charset="0"/>
              </a:defRPr>
            </a:lvl1pPr>
          </a:lstStyle>
          <a:p>
            <a:endParaRPr lang="en-US"/>
          </a:p>
        </p:txBody>
      </p:sp>
      <p:pic>
        <p:nvPicPr>
          <p:cNvPr id="9" name="Picture 8">
            <a:extLst>
              <a:ext uri="{FF2B5EF4-FFF2-40B4-BE49-F238E27FC236}">
                <a16:creationId xmlns:a16="http://schemas.microsoft.com/office/drawing/2014/main" id="{00F60510-868E-2B4A-8645-9DC06AC31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Tree>
    <p:extLst>
      <p:ext uri="{BB962C8B-B14F-4D97-AF65-F5344CB8AC3E}">
        <p14:creationId xmlns:p14="http://schemas.microsoft.com/office/powerpoint/2010/main" val="29725721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p:nvPr>
        </p:nvSpPr>
        <p:spPr>
          <a:xfrm>
            <a:off x="794479" y="746269"/>
            <a:ext cx="4586990" cy="391111"/>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CCE0B-C99A-934F-9537-C4D03BC92D95}"/>
              </a:ext>
            </a:extLst>
          </p:cNvPr>
          <p:cNvSpPr>
            <a:spLocks noGrp="1"/>
          </p:cNvSpPr>
          <p:nvPr>
            <p:ph idx="1" hasCustomPrompt="1"/>
          </p:nvPr>
        </p:nvSpPr>
        <p:spPr>
          <a:xfrm>
            <a:off x="794479" y="1178919"/>
            <a:ext cx="4586990" cy="250143"/>
          </a:xfrm>
          <a:prstGeom prst="rect">
            <a:avLst/>
          </a:prstGeom>
        </p:spPr>
        <p:txBody>
          <a:bodyPr vert="horz" lIns="0" tIns="0" rIns="0" bIns="0" rtlCol="0">
            <a:normAutofit/>
          </a:bodyPr>
          <a:lstStyle>
            <a:lvl2pPr marL="4763" indent="0">
              <a:tabLst/>
              <a:defRPr sz="1200" b="0" i="0">
                <a:solidFill>
                  <a:srgbClr val="58595B"/>
                </a:solidFill>
                <a:latin typeface="Arial Narrow" panose="020B0604020202020204" pitchFamily="34" charset="0"/>
                <a:cs typeface="Arial Narrow" panose="020B0604020202020204" pitchFamily="34" charset="0"/>
              </a:defRPr>
            </a:lvl2pPr>
          </a:lstStyle>
          <a:p>
            <a:pPr lvl="1"/>
            <a:r>
              <a:rPr lang="en-US"/>
              <a:t>Click to edit Subhead.</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794479" y="1763843"/>
            <a:ext cx="4586990" cy="2868119"/>
          </a:xfrm>
          <a:prstGeom prst="rect">
            <a:avLst/>
          </a:prstGeom>
        </p:spPr>
        <p:txBody>
          <a:bodyPr vert="horz" lIns="0" tIns="0" rIns="0" bIns="0" rtlCol="0">
            <a:normAutofit/>
          </a:bodyPr>
          <a:lstStyle>
            <a:lvl2pPr marL="0" indent="0">
              <a:spcAft>
                <a:spcPts val="600"/>
              </a:spcAft>
              <a:tabLst/>
              <a:defRPr sz="1600" b="0" i="0">
                <a:solidFill>
                  <a:srgbClr val="005EB8"/>
                </a:solidFill>
                <a:latin typeface="Arial Narrow" panose="020B0604020202020204" pitchFamily="34" charset="0"/>
                <a:cs typeface="Arial Narrow" panose="020B0604020202020204" pitchFamily="34" charset="0"/>
              </a:defRPr>
            </a:lvl2pPr>
            <a:lvl3pPr marL="0" indent="0">
              <a:spcAft>
                <a:spcPts val="1800"/>
              </a:spcAft>
              <a:buFont typeface="Arial" panose="020B0604020202020204" pitchFamily="34" charset="0"/>
              <a:buNone/>
              <a:tabLst/>
              <a:defRPr sz="1200" b="0" i="0">
                <a:solidFill>
                  <a:srgbClr val="58595B"/>
                </a:solidFill>
                <a:latin typeface="Arial Narrow" panose="020B0604020202020204" pitchFamily="34" charset="0"/>
                <a:cs typeface="Arial Narrow" panose="020B0604020202020204" pitchFamily="34" charset="0"/>
              </a:defRPr>
            </a:lvl3pPr>
          </a:lstStyle>
          <a:p>
            <a:pPr lvl="1"/>
            <a:r>
              <a:rPr lang="en-US"/>
              <a:t>Secondary Headline copy here.</a:t>
            </a:r>
          </a:p>
          <a:p>
            <a:pPr lvl="2"/>
            <a:r>
              <a:rPr lang="en-US"/>
              <a:t>Body copy here.</a:t>
            </a:r>
          </a:p>
        </p:txBody>
      </p:sp>
      <p:sp>
        <p:nvSpPr>
          <p:cNvPr id="6" name="TextBox 5">
            <a:extLst>
              <a:ext uri="{FF2B5EF4-FFF2-40B4-BE49-F238E27FC236}">
                <a16:creationId xmlns:a16="http://schemas.microsoft.com/office/drawing/2014/main" id="{2122E97C-2424-5C47-999E-1B4FCAFE77E6}"/>
              </a:ext>
            </a:extLst>
          </p:cNvPr>
          <p:cNvSpPr txBox="1"/>
          <p:nvPr userDrawn="1"/>
        </p:nvSpPr>
        <p:spPr>
          <a:xfrm>
            <a:off x="162394" y="4887406"/>
            <a:ext cx="1041817" cy="123111"/>
          </a:xfrm>
          <a:prstGeom prst="rect">
            <a:avLst/>
          </a:prstGeom>
          <a:noFill/>
        </p:spPr>
        <p:txBody>
          <a:bodyPr wrap="square" lIns="0" tIns="0" rIns="0" bIns="0" rtlCol="0">
            <a:spAutoFit/>
          </a:bodyPr>
          <a:lstStyle/>
          <a:p>
            <a:fld id="{F8367017-6381-C44D-88D8-5EBDE3EDFC86}" type="slidenum">
              <a:rPr lang="en-US" sz="800" b="0" i="0" smtClean="0">
                <a:solidFill>
                  <a:srgbClr val="58595B"/>
                </a:solidFill>
                <a:latin typeface="Arial Narrow" panose="020B0604020202020204" pitchFamily="34" charset="0"/>
                <a:cs typeface="Arial Narrow" panose="020B0604020202020204" pitchFamily="34" charset="0"/>
              </a:rPr>
              <a:t>‹#›</a:t>
            </a:fld>
            <a:endParaRPr lang="en-US" sz="800" b="0" i="0">
              <a:solidFill>
                <a:srgbClr val="58595B"/>
              </a:solidFill>
              <a:latin typeface="Arial Narrow" panose="020B0604020202020204" pitchFamily="34" charset="0"/>
              <a:cs typeface="Arial Narrow" panose="020B0604020202020204" pitchFamily="34" charset="0"/>
            </a:endParaRPr>
          </a:p>
        </p:txBody>
      </p:sp>
      <p:sp>
        <p:nvSpPr>
          <p:cNvPr id="8" name="Picture Placeholder 7">
            <a:extLst>
              <a:ext uri="{FF2B5EF4-FFF2-40B4-BE49-F238E27FC236}">
                <a16:creationId xmlns:a16="http://schemas.microsoft.com/office/drawing/2014/main" id="{14FA41B0-70DF-A04E-9F80-7E0C6BED3AFC}"/>
              </a:ext>
            </a:extLst>
          </p:cNvPr>
          <p:cNvSpPr>
            <a:spLocks noGrp="1"/>
          </p:cNvSpPr>
          <p:nvPr>
            <p:ph type="pic" sz="quarter" idx="11"/>
          </p:nvPr>
        </p:nvSpPr>
        <p:spPr>
          <a:xfrm>
            <a:off x="6175948" y="504669"/>
            <a:ext cx="2968052" cy="4127292"/>
          </a:xfrm>
          <a:solidFill>
            <a:srgbClr val="EAEAE9"/>
          </a:solidFill>
        </p:spPr>
        <p:txBody>
          <a:bodyPr>
            <a:normAutofit/>
          </a:bodyPr>
          <a:lstStyle>
            <a:lvl1pPr>
              <a:defRPr sz="1400" b="0" i="0">
                <a:solidFill>
                  <a:srgbClr val="58595B"/>
                </a:solidFill>
                <a:latin typeface="Arial Narrow" panose="020B0604020202020204" pitchFamily="34" charset="0"/>
                <a:cs typeface="Arial Narrow" panose="020B0604020202020204" pitchFamily="34" charset="0"/>
              </a:defRPr>
            </a:lvl1pPr>
          </a:lstStyle>
          <a:p>
            <a:endParaRPr lang="en-US"/>
          </a:p>
        </p:txBody>
      </p:sp>
      <p:pic>
        <p:nvPicPr>
          <p:cNvPr id="9" name="Picture 8">
            <a:extLst>
              <a:ext uri="{FF2B5EF4-FFF2-40B4-BE49-F238E27FC236}">
                <a16:creationId xmlns:a16="http://schemas.microsoft.com/office/drawing/2014/main" id="{AE9F2E05-10D6-094E-A2D1-91E531C7EF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Tree>
    <p:extLst>
      <p:ext uri="{BB962C8B-B14F-4D97-AF65-F5344CB8AC3E}">
        <p14:creationId xmlns:p14="http://schemas.microsoft.com/office/powerpoint/2010/main" val="3039517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419725" y="389745"/>
            <a:ext cx="3923675" cy="391111"/>
          </a:xfrm>
        </p:spPr>
        <p:txBody>
          <a:bodyPr/>
          <a:lstStyle/>
          <a:p>
            <a:r>
              <a:rPr lang="en-US"/>
              <a:t>Headline here.</a:t>
            </a:r>
          </a:p>
        </p:txBody>
      </p:sp>
      <p:sp>
        <p:nvSpPr>
          <p:cNvPr id="3" name="Text Placeholder 2">
            <a:extLst>
              <a:ext uri="{FF2B5EF4-FFF2-40B4-BE49-F238E27FC236}">
                <a16:creationId xmlns:a16="http://schemas.microsoft.com/office/drawing/2014/main" id="{CD7CCE0B-C99A-934F-9537-C4D03BC92D95}"/>
              </a:ext>
            </a:extLst>
          </p:cNvPr>
          <p:cNvSpPr>
            <a:spLocks noGrp="1"/>
          </p:cNvSpPr>
          <p:nvPr>
            <p:ph idx="1" hasCustomPrompt="1"/>
          </p:nvPr>
        </p:nvSpPr>
        <p:spPr>
          <a:xfrm>
            <a:off x="419725" y="969016"/>
            <a:ext cx="3923675" cy="1223678"/>
          </a:xfrm>
          <a:prstGeom prst="rect">
            <a:avLst/>
          </a:prstGeom>
        </p:spPr>
        <p:txBody>
          <a:bodyPr vert="horz" lIns="0" tIns="0" rIns="0" bIns="0" rtlCol="0">
            <a:normAutofit/>
          </a:bodyPr>
          <a:lstStyle>
            <a:lvl2pPr marL="4763" indent="0">
              <a:tabLst/>
              <a:defRPr sz="1200" b="0" i="0">
                <a:solidFill>
                  <a:srgbClr val="58595B"/>
                </a:solidFill>
                <a:latin typeface="Arial Narrow" panose="020B0604020202020204" pitchFamily="34" charset="0"/>
                <a:cs typeface="Arial Narrow" panose="020B0604020202020204" pitchFamily="34" charset="0"/>
              </a:defRPr>
            </a:lvl2pPr>
          </a:lstStyle>
          <a:p>
            <a:pPr lvl="1"/>
            <a:r>
              <a:rPr lang="en-US"/>
              <a:t>Body copy here.</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419725" y="3088433"/>
            <a:ext cx="3923675" cy="1585516"/>
          </a:xfrm>
          <a:prstGeom prst="rect">
            <a:avLst/>
          </a:prstGeom>
        </p:spPr>
        <p:txBody>
          <a:bodyPr vert="horz" lIns="0" tIns="0" rIns="0" bIns="0" rtlCol="0">
            <a:normAutofit/>
          </a:bodyPr>
          <a:lstStyle>
            <a:lvl1pPr>
              <a:spcAft>
                <a:spcPts val="600"/>
              </a:spcAft>
              <a:defRPr sz="1600" b="0" i="0">
                <a:solidFill>
                  <a:srgbClr val="58595B"/>
                </a:solidFill>
                <a:latin typeface="Arial Narrow" panose="020B0604020202020204" pitchFamily="34" charset="0"/>
                <a:cs typeface="Arial Narrow" panose="020B0604020202020204" pitchFamily="34" charset="0"/>
              </a:defRPr>
            </a:lvl1pPr>
            <a:lvl2pPr marL="0" indent="0">
              <a:spcAft>
                <a:spcPts val="600"/>
              </a:spcAft>
              <a:tabLst/>
              <a:defRPr sz="1600" b="0" i="0">
                <a:solidFill>
                  <a:srgbClr val="58595B"/>
                </a:solidFill>
                <a:latin typeface="Arial Narrow" panose="020B0604020202020204" pitchFamily="34" charset="0"/>
                <a:cs typeface="Arial Narrow" panose="020B0604020202020204" pitchFamily="34" charset="0"/>
              </a:defRPr>
            </a:lvl2pPr>
            <a:lvl3pPr marL="171450" indent="-171450">
              <a:spcAft>
                <a:spcPts val="600"/>
              </a:spcAft>
              <a:buFont typeface="Arial" panose="020B0604020202020204" pitchFamily="34" charset="0"/>
              <a:buChar char="•"/>
              <a:tabLst/>
              <a:defRPr sz="1200" b="0" i="0">
                <a:solidFill>
                  <a:srgbClr val="58595B"/>
                </a:solidFill>
                <a:latin typeface="Arial Narrow" panose="020B0604020202020204" pitchFamily="34" charset="0"/>
                <a:cs typeface="Arial Narrow" panose="020B0604020202020204" pitchFamily="34" charset="0"/>
              </a:defRPr>
            </a:lvl3pPr>
          </a:lstStyle>
          <a:p>
            <a:pPr lvl="0"/>
            <a:r>
              <a:rPr lang="en-US"/>
              <a:t>Subhead here</a:t>
            </a:r>
          </a:p>
          <a:p>
            <a:pPr lvl="2"/>
            <a:r>
              <a:rPr lang="en-US"/>
              <a:t>Bullet</a:t>
            </a:r>
          </a:p>
          <a:p>
            <a:pPr lvl="2"/>
            <a:r>
              <a:rPr lang="en-US"/>
              <a:t>Bullet</a:t>
            </a:r>
          </a:p>
          <a:p>
            <a:pPr lvl="2"/>
            <a:r>
              <a:rPr lang="en-US"/>
              <a:t>Bullet</a:t>
            </a:r>
          </a:p>
          <a:p>
            <a:pPr lvl="2"/>
            <a:r>
              <a:rPr lang="en-US"/>
              <a:t>Bullet</a:t>
            </a:r>
          </a:p>
        </p:txBody>
      </p:sp>
      <p:sp>
        <p:nvSpPr>
          <p:cNvPr id="11" name="Text Placeholder 2">
            <a:extLst>
              <a:ext uri="{FF2B5EF4-FFF2-40B4-BE49-F238E27FC236}">
                <a16:creationId xmlns:a16="http://schemas.microsoft.com/office/drawing/2014/main" id="{44564127-A04F-E742-AAC7-0084645706B4}"/>
              </a:ext>
            </a:extLst>
          </p:cNvPr>
          <p:cNvSpPr>
            <a:spLocks noGrp="1"/>
          </p:cNvSpPr>
          <p:nvPr>
            <p:ph idx="11" hasCustomPrompt="1"/>
          </p:nvPr>
        </p:nvSpPr>
        <p:spPr>
          <a:xfrm>
            <a:off x="4817268" y="969016"/>
            <a:ext cx="3923675" cy="1223678"/>
          </a:xfrm>
          <a:prstGeom prst="rect">
            <a:avLst/>
          </a:prstGeom>
        </p:spPr>
        <p:txBody>
          <a:bodyPr vert="horz" lIns="0" tIns="0" rIns="0" bIns="0" rtlCol="0">
            <a:normAutofit/>
          </a:bodyPr>
          <a:lstStyle>
            <a:lvl2pPr marL="4763" indent="0">
              <a:tabLst/>
              <a:defRPr sz="1200" b="0" i="0">
                <a:solidFill>
                  <a:srgbClr val="58595B"/>
                </a:solidFill>
                <a:latin typeface="Arial Narrow" panose="020B0604020202020204" pitchFamily="34" charset="0"/>
                <a:cs typeface="Arial Narrow" panose="020B0604020202020204" pitchFamily="34" charset="0"/>
              </a:defRPr>
            </a:lvl2pPr>
          </a:lstStyle>
          <a:p>
            <a:pPr lvl="1"/>
            <a:r>
              <a:rPr lang="en-US"/>
              <a:t>Body copy here.</a:t>
            </a:r>
          </a:p>
        </p:txBody>
      </p:sp>
      <p:sp>
        <p:nvSpPr>
          <p:cNvPr id="12" name="Text Placeholder 2">
            <a:extLst>
              <a:ext uri="{FF2B5EF4-FFF2-40B4-BE49-F238E27FC236}">
                <a16:creationId xmlns:a16="http://schemas.microsoft.com/office/drawing/2014/main" id="{0336E1F8-94F4-0043-ADB8-A80C60F114AB}"/>
              </a:ext>
            </a:extLst>
          </p:cNvPr>
          <p:cNvSpPr>
            <a:spLocks noGrp="1"/>
          </p:cNvSpPr>
          <p:nvPr>
            <p:ph idx="12" hasCustomPrompt="1"/>
          </p:nvPr>
        </p:nvSpPr>
        <p:spPr>
          <a:xfrm>
            <a:off x="4817268" y="3088433"/>
            <a:ext cx="3923675" cy="1585516"/>
          </a:xfrm>
          <a:prstGeom prst="rect">
            <a:avLst/>
          </a:prstGeom>
        </p:spPr>
        <p:txBody>
          <a:bodyPr vert="horz" lIns="0" tIns="0" rIns="0" bIns="0" rtlCol="0">
            <a:normAutofit/>
          </a:bodyPr>
          <a:lstStyle>
            <a:lvl1pPr>
              <a:spcAft>
                <a:spcPts val="600"/>
              </a:spcAft>
              <a:defRPr sz="1600" b="0" i="0">
                <a:solidFill>
                  <a:srgbClr val="58595B"/>
                </a:solidFill>
                <a:latin typeface="Arial Narrow" panose="020B0604020202020204" pitchFamily="34" charset="0"/>
                <a:cs typeface="Arial Narrow" panose="020B0604020202020204" pitchFamily="34" charset="0"/>
              </a:defRPr>
            </a:lvl1pPr>
            <a:lvl2pPr marL="0" indent="0">
              <a:spcAft>
                <a:spcPts val="600"/>
              </a:spcAft>
              <a:tabLst/>
              <a:defRPr sz="1600" b="0" i="0">
                <a:solidFill>
                  <a:srgbClr val="58595B"/>
                </a:solidFill>
                <a:latin typeface="Arial Narrow" panose="020B0604020202020204" pitchFamily="34" charset="0"/>
                <a:cs typeface="Arial Narrow" panose="020B0604020202020204" pitchFamily="34" charset="0"/>
              </a:defRPr>
            </a:lvl2pPr>
            <a:lvl3pPr marL="171450" indent="-171450">
              <a:spcAft>
                <a:spcPts val="600"/>
              </a:spcAft>
              <a:buFont typeface="Arial" panose="020B0604020202020204" pitchFamily="34" charset="0"/>
              <a:buChar char="•"/>
              <a:tabLst/>
              <a:defRPr sz="1200" b="0" i="0">
                <a:solidFill>
                  <a:srgbClr val="58595B"/>
                </a:solidFill>
                <a:latin typeface="Arial Narrow" panose="020B0604020202020204" pitchFamily="34" charset="0"/>
                <a:cs typeface="Arial Narrow" panose="020B0604020202020204" pitchFamily="34" charset="0"/>
              </a:defRPr>
            </a:lvl3pPr>
          </a:lstStyle>
          <a:p>
            <a:pPr lvl="0"/>
            <a:r>
              <a:rPr lang="en-US"/>
              <a:t>Subhead here</a:t>
            </a:r>
          </a:p>
          <a:p>
            <a:pPr lvl="2"/>
            <a:r>
              <a:rPr lang="en-US"/>
              <a:t>Bullet</a:t>
            </a:r>
          </a:p>
          <a:p>
            <a:pPr lvl="2"/>
            <a:r>
              <a:rPr lang="en-US"/>
              <a:t>Bullet</a:t>
            </a:r>
          </a:p>
          <a:p>
            <a:pPr lvl="2"/>
            <a:r>
              <a:rPr lang="en-US"/>
              <a:t>Bullet</a:t>
            </a:r>
          </a:p>
          <a:p>
            <a:pPr lvl="2"/>
            <a:r>
              <a:rPr lang="en-US"/>
              <a:t>Bullet</a:t>
            </a:r>
          </a:p>
        </p:txBody>
      </p:sp>
      <p:pic>
        <p:nvPicPr>
          <p:cNvPr id="8" name="Picture 7">
            <a:extLst>
              <a:ext uri="{FF2B5EF4-FFF2-40B4-BE49-F238E27FC236}">
                <a16:creationId xmlns:a16="http://schemas.microsoft.com/office/drawing/2014/main" id="{26C04EE8-CA79-EA4A-9F36-03084D60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
        <p:nvSpPr>
          <p:cNvPr id="6" name="Text Placeholder 5">
            <a:extLst>
              <a:ext uri="{FF2B5EF4-FFF2-40B4-BE49-F238E27FC236}">
                <a16:creationId xmlns:a16="http://schemas.microsoft.com/office/drawing/2014/main" id="{653C7D06-3696-994D-B65D-7C05197F9F2C}"/>
              </a:ext>
            </a:extLst>
          </p:cNvPr>
          <p:cNvSpPr>
            <a:spLocks noGrp="1"/>
          </p:cNvSpPr>
          <p:nvPr>
            <p:ph type="body" sz="quarter" idx="13" hasCustomPrompt="1"/>
          </p:nvPr>
        </p:nvSpPr>
        <p:spPr>
          <a:xfrm>
            <a:off x="4817267" y="389745"/>
            <a:ext cx="3923675" cy="391111"/>
          </a:xfrm>
        </p:spPr>
        <p:txBody>
          <a:bodyPr>
            <a:noAutofit/>
          </a:bodyPr>
          <a:lstStyle>
            <a:lvl1pPr>
              <a:defRPr sz="2400" b="1" i="0">
                <a:latin typeface="Georgia" panose="02040502050405020303" pitchFamily="18" charset="0"/>
              </a:defRPr>
            </a:lvl1pPr>
          </a:lstStyle>
          <a:p>
            <a:pPr lvl="0"/>
            <a:r>
              <a:rPr lang="en-US"/>
              <a:t>Headline here.</a:t>
            </a:r>
          </a:p>
        </p:txBody>
      </p:sp>
    </p:spTree>
    <p:extLst>
      <p:ext uri="{BB962C8B-B14F-4D97-AF65-F5344CB8AC3E}">
        <p14:creationId xmlns:p14="http://schemas.microsoft.com/office/powerpoint/2010/main" val="11600814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2CBC-7331-BA4F-B1CA-C41072B862BE}"/>
              </a:ext>
            </a:extLst>
          </p:cNvPr>
          <p:cNvSpPr>
            <a:spLocks noGrp="1"/>
          </p:cNvSpPr>
          <p:nvPr>
            <p:ph type="title" hasCustomPrompt="1"/>
          </p:nvPr>
        </p:nvSpPr>
        <p:spPr>
          <a:xfrm>
            <a:off x="567891" y="389745"/>
            <a:ext cx="8017797" cy="391111"/>
          </a:xfrm>
        </p:spPr>
        <p:txBody>
          <a:bodyPr/>
          <a:lstStyle/>
          <a:p>
            <a:r>
              <a:rPr lang="en-US"/>
              <a:t>Headline here.</a:t>
            </a:r>
          </a:p>
        </p:txBody>
      </p:sp>
      <p:sp>
        <p:nvSpPr>
          <p:cNvPr id="4" name="Text Placeholder 2">
            <a:extLst>
              <a:ext uri="{FF2B5EF4-FFF2-40B4-BE49-F238E27FC236}">
                <a16:creationId xmlns:a16="http://schemas.microsoft.com/office/drawing/2014/main" id="{686CE42C-BAFD-6243-A854-44F7B2F8EB9F}"/>
              </a:ext>
            </a:extLst>
          </p:cNvPr>
          <p:cNvSpPr>
            <a:spLocks noGrp="1"/>
          </p:cNvSpPr>
          <p:nvPr>
            <p:ph idx="10" hasCustomPrompt="1"/>
          </p:nvPr>
        </p:nvSpPr>
        <p:spPr>
          <a:xfrm>
            <a:off x="567891" y="969016"/>
            <a:ext cx="3775509" cy="3784739"/>
          </a:xfrm>
          <a:prstGeom prst="rect">
            <a:avLst/>
          </a:prstGeom>
        </p:spPr>
        <p:txBody>
          <a:bodyPr vert="horz" lIns="0" tIns="0" rIns="0" bIns="0" rtlCol="0">
            <a:normAutofit/>
          </a:bodyPr>
          <a:lstStyle>
            <a:lvl2pPr marL="0" indent="0">
              <a:spcAft>
                <a:spcPts val="1800"/>
              </a:spcAft>
              <a:tabLst/>
              <a:defRPr sz="1600" b="0" i="0">
                <a:solidFill>
                  <a:srgbClr val="005EB8"/>
                </a:solidFill>
                <a:latin typeface="Arial Narrow" panose="020B0604020202020204" pitchFamily="34" charset="0"/>
                <a:cs typeface="Arial Narrow" panose="020B0604020202020204" pitchFamily="34" charset="0"/>
              </a:defRPr>
            </a:lvl2pPr>
            <a:lvl3pPr marL="0" indent="0">
              <a:spcAft>
                <a:spcPts val="600"/>
              </a:spcAft>
              <a:buFont typeface="Arial" panose="020B0604020202020204" pitchFamily="34" charset="0"/>
              <a:buNone/>
              <a:tabLst/>
              <a:defRPr sz="1200" b="0" i="0">
                <a:solidFill>
                  <a:srgbClr val="58595B"/>
                </a:solidFill>
                <a:latin typeface="Arial Narrow" panose="020B0604020202020204" pitchFamily="34" charset="0"/>
                <a:cs typeface="Arial Narrow" panose="020B0604020202020204" pitchFamily="34" charset="0"/>
              </a:defRPr>
            </a:lvl3pPr>
          </a:lstStyle>
          <a:p>
            <a:pPr lvl="1"/>
            <a:r>
              <a:rPr lang="en-US"/>
              <a:t>Intro paragraph here</a:t>
            </a:r>
          </a:p>
          <a:p>
            <a:pPr lvl="2"/>
            <a:r>
              <a:rPr lang="en-US"/>
              <a:t>Body copy here</a:t>
            </a:r>
          </a:p>
        </p:txBody>
      </p:sp>
      <p:sp>
        <p:nvSpPr>
          <p:cNvPr id="16" name="TextBox 15">
            <a:extLst>
              <a:ext uri="{FF2B5EF4-FFF2-40B4-BE49-F238E27FC236}">
                <a16:creationId xmlns:a16="http://schemas.microsoft.com/office/drawing/2014/main" id="{9FF47193-9C29-084B-8C63-03C118156289}"/>
              </a:ext>
            </a:extLst>
          </p:cNvPr>
          <p:cNvSpPr txBox="1"/>
          <p:nvPr userDrawn="1"/>
        </p:nvSpPr>
        <p:spPr>
          <a:xfrm>
            <a:off x="162394" y="4887406"/>
            <a:ext cx="1041817" cy="123111"/>
          </a:xfrm>
          <a:prstGeom prst="rect">
            <a:avLst/>
          </a:prstGeom>
          <a:noFill/>
        </p:spPr>
        <p:txBody>
          <a:bodyPr wrap="square" lIns="0" tIns="0" rIns="0" bIns="0" rtlCol="0">
            <a:spAutoFit/>
          </a:bodyPr>
          <a:lstStyle/>
          <a:p>
            <a:fld id="{F8367017-6381-C44D-88D8-5EBDE3EDFC86}" type="slidenum">
              <a:rPr lang="en-US" sz="800" b="0" i="0" smtClean="0">
                <a:solidFill>
                  <a:srgbClr val="58595B"/>
                </a:solidFill>
                <a:latin typeface="Arial Narrow" panose="020B0604020202020204" pitchFamily="34" charset="0"/>
                <a:cs typeface="Arial Narrow" panose="020B0604020202020204" pitchFamily="34" charset="0"/>
              </a:rPr>
              <a:t>‹#›</a:t>
            </a:fld>
            <a:endParaRPr lang="en-US" sz="800" b="0" i="0">
              <a:solidFill>
                <a:srgbClr val="58595B"/>
              </a:solidFill>
              <a:latin typeface="Arial Narrow" panose="020B0604020202020204" pitchFamily="34" charset="0"/>
              <a:cs typeface="Arial Narrow" panose="020B0604020202020204" pitchFamily="34" charset="0"/>
            </a:endParaRPr>
          </a:p>
        </p:txBody>
      </p:sp>
      <p:sp>
        <p:nvSpPr>
          <p:cNvPr id="7" name="Text Placeholder 2">
            <a:extLst>
              <a:ext uri="{FF2B5EF4-FFF2-40B4-BE49-F238E27FC236}">
                <a16:creationId xmlns:a16="http://schemas.microsoft.com/office/drawing/2014/main" id="{E054AF6E-5E6A-9C49-936E-7970BC866979}"/>
              </a:ext>
            </a:extLst>
          </p:cNvPr>
          <p:cNvSpPr>
            <a:spLocks noGrp="1"/>
          </p:cNvSpPr>
          <p:nvPr>
            <p:ph idx="11" hasCustomPrompt="1"/>
          </p:nvPr>
        </p:nvSpPr>
        <p:spPr>
          <a:xfrm>
            <a:off x="4810179" y="969016"/>
            <a:ext cx="3775509" cy="3784739"/>
          </a:xfrm>
          <a:prstGeom prst="rect">
            <a:avLst/>
          </a:prstGeom>
        </p:spPr>
        <p:txBody>
          <a:bodyPr vert="horz" lIns="0" tIns="0" rIns="0" bIns="0" rtlCol="0">
            <a:normAutofit/>
          </a:bodyPr>
          <a:lstStyle>
            <a:lvl2pPr marL="0" indent="0">
              <a:spcAft>
                <a:spcPts val="1800"/>
              </a:spcAft>
              <a:tabLst/>
              <a:defRPr sz="1600" b="0" i="0">
                <a:solidFill>
                  <a:srgbClr val="005EB8"/>
                </a:solidFill>
                <a:latin typeface="Arial Narrow" panose="020B0604020202020204" pitchFamily="34" charset="0"/>
                <a:cs typeface="Arial Narrow" panose="020B0604020202020204" pitchFamily="34" charset="0"/>
              </a:defRPr>
            </a:lvl2pPr>
            <a:lvl3pPr marL="0" indent="0">
              <a:spcAft>
                <a:spcPts val="600"/>
              </a:spcAft>
              <a:buFont typeface="Arial" panose="020B0604020202020204" pitchFamily="34" charset="0"/>
              <a:buNone/>
              <a:tabLst/>
              <a:defRPr sz="1200" b="0" i="0">
                <a:solidFill>
                  <a:srgbClr val="58595B"/>
                </a:solidFill>
                <a:latin typeface="Arial Narrow" panose="020B0604020202020204" pitchFamily="34" charset="0"/>
                <a:cs typeface="Arial Narrow" panose="020B0604020202020204" pitchFamily="34" charset="0"/>
              </a:defRPr>
            </a:lvl3pPr>
          </a:lstStyle>
          <a:p>
            <a:pPr lvl="1"/>
            <a:r>
              <a:rPr lang="en-US"/>
              <a:t>Intro paragraph here</a:t>
            </a:r>
          </a:p>
          <a:p>
            <a:pPr lvl="2"/>
            <a:r>
              <a:rPr lang="en-US"/>
              <a:t>Body copy here</a:t>
            </a:r>
          </a:p>
        </p:txBody>
      </p:sp>
      <p:pic>
        <p:nvPicPr>
          <p:cNvPr id="6" name="Picture 5">
            <a:extLst>
              <a:ext uri="{FF2B5EF4-FFF2-40B4-BE49-F238E27FC236}">
                <a16:creationId xmlns:a16="http://schemas.microsoft.com/office/drawing/2014/main" id="{9169B0EE-38C0-5B49-AA4F-F53B4BF45D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Tree>
    <p:extLst>
      <p:ext uri="{BB962C8B-B14F-4D97-AF65-F5344CB8AC3E}">
        <p14:creationId xmlns:p14="http://schemas.microsoft.com/office/powerpoint/2010/main" val="5591078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Slid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89737" y="1422918"/>
            <a:ext cx="6425784" cy="2297664"/>
          </a:xfrm>
          <a:noFill/>
        </p:spPr>
        <p:txBody>
          <a:bodyPr lIns="0" anchor="ctr" anchorCtr="0">
            <a:noAutofit/>
          </a:bodyPr>
          <a:lstStyle>
            <a:lvl1pPr marL="4763" indent="0" algn="l">
              <a:lnSpc>
                <a:spcPct val="90000"/>
              </a:lnSpc>
              <a:tabLst/>
              <a:defRPr sz="4200">
                <a:solidFill>
                  <a:schemeClr val="bg1"/>
                </a:solidFill>
              </a:defRPr>
            </a:lvl1pPr>
          </a:lstStyle>
          <a:p>
            <a:r>
              <a:rPr lang="en-US"/>
              <a:t>A statement</a:t>
            </a:r>
            <a:br>
              <a:rPr lang="en-US"/>
            </a:br>
            <a:r>
              <a:rPr lang="en-US"/>
              <a:t>that needs to</a:t>
            </a:r>
            <a:br>
              <a:rPr lang="en-US"/>
            </a:br>
            <a:r>
              <a:rPr lang="en-US"/>
              <a:t>be set apart.</a:t>
            </a:r>
          </a:p>
        </p:txBody>
      </p:sp>
      <p:pic>
        <p:nvPicPr>
          <p:cNvPr id="5" name="Picture 4">
            <a:extLst>
              <a:ext uri="{FF2B5EF4-FFF2-40B4-BE49-F238E27FC236}">
                <a16:creationId xmlns:a16="http://schemas.microsoft.com/office/drawing/2014/main" id="{3E8CB539-196B-404D-B5F4-C8E7CE6D99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5751" y="163263"/>
            <a:ext cx="434091" cy="226482"/>
          </a:xfrm>
          <a:prstGeom prst="rect">
            <a:avLst/>
          </a:prstGeom>
        </p:spPr>
      </p:pic>
    </p:spTree>
    <p:extLst>
      <p:ext uri="{BB962C8B-B14F-4D97-AF65-F5344CB8AC3E}">
        <p14:creationId xmlns:p14="http://schemas.microsoft.com/office/powerpoint/2010/main" val="20743592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A0417D-DD29-8E40-BAAF-283B6AA68D88}"/>
              </a:ext>
            </a:extLst>
          </p:cNvPr>
          <p:cNvSpPr>
            <a:spLocks noGrp="1"/>
          </p:cNvSpPr>
          <p:nvPr>
            <p:ph type="body" sz="quarter" idx="10" hasCustomPrompt="1"/>
          </p:nvPr>
        </p:nvSpPr>
        <p:spPr>
          <a:xfrm>
            <a:off x="1260909" y="1422916"/>
            <a:ext cx="6400800" cy="2518628"/>
          </a:xfrm>
        </p:spPr>
        <p:txBody>
          <a:bodyPr anchor="ctr"/>
          <a:lstStyle>
            <a:lvl1pPr marL="231775" indent="-231775">
              <a:tabLst/>
              <a:defRPr sz="3200" b="1" i="0">
                <a:solidFill>
                  <a:srgbClr val="F2F2F2"/>
                </a:solidFill>
                <a:latin typeface="Georgia" panose="02040502050405020303" pitchFamily="18" charset="0"/>
              </a:defRPr>
            </a:lvl1pPr>
            <a:lvl2pPr marL="231775" indent="0">
              <a:tabLst/>
              <a:defRPr sz="1200" b="0" i="0">
                <a:solidFill>
                  <a:srgbClr val="F2F2F2"/>
                </a:solidFill>
                <a:latin typeface="Arial Narrow" panose="020B0604020202020204" pitchFamily="34" charset="0"/>
                <a:cs typeface="Arial Narrow" panose="020B0604020202020204" pitchFamily="34" charset="0"/>
              </a:defRPr>
            </a:lvl2pPr>
            <a:lvl3pPr>
              <a:defRPr sz="1200" b="0" i="0">
                <a:solidFill>
                  <a:srgbClr val="F2F2F2"/>
                </a:solidFill>
                <a:latin typeface="Arial Narrow" panose="020B0604020202020204" pitchFamily="34" charset="0"/>
                <a:cs typeface="Arial Narrow" panose="020B0604020202020204" pitchFamily="34" charset="0"/>
              </a:defRPr>
            </a:lvl3pPr>
            <a:lvl4pPr>
              <a:defRPr sz="1200" b="0" i="0">
                <a:solidFill>
                  <a:srgbClr val="F2F2F2"/>
                </a:solidFill>
                <a:latin typeface="Arial Narrow" panose="020B0604020202020204" pitchFamily="34" charset="0"/>
                <a:cs typeface="Arial Narrow" panose="020B0604020202020204" pitchFamily="34" charset="0"/>
              </a:defRPr>
            </a:lvl4pPr>
            <a:lvl5pPr>
              <a:defRPr sz="1200" b="0" i="0">
                <a:solidFill>
                  <a:srgbClr val="F2F2F2"/>
                </a:solidFill>
                <a:latin typeface="Arial Narrow" panose="020B0604020202020204" pitchFamily="34" charset="0"/>
                <a:cs typeface="Arial Narrow" panose="020B0604020202020204" pitchFamily="34" charset="0"/>
              </a:defRPr>
            </a:lvl5pPr>
          </a:lstStyle>
          <a:p>
            <a:pPr lvl="0"/>
            <a:r>
              <a:rPr lang="en-US"/>
              <a:t>“Edit Master text styles”</a:t>
            </a:r>
          </a:p>
          <a:p>
            <a:pPr lvl="1"/>
            <a:r>
              <a:rPr lang="en-US"/>
              <a:t>– Attribution</a:t>
            </a:r>
          </a:p>
        </p:txBody>
      </p:sp>
      <p:pic>
        <p:nvPicPr>
          <p:cNvPr id="4" name="Picture 3">
            <a:extLst>
              <a:ext uri="{FF2B5EF4-FFF2-40B4-BE49-F238E27FC236}">
                <a16:creationId xmlns:a16="http://schemas.microsoft.com/office/drawing/2014/main" id="{B0CEDAD1-6BD3-3F4D-B113-BE3C62C21F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05664" y="640341"/>
            <a:ext cx="434090" cy="226481"/>
          </a:xfrm>
          <a:prstGeom prst="rect">
            <a:avLst/>
          </a:prstGeom>
        </p:spPr>
      </p:pic>
    </p:spTree>
    <p:extLst>
      <p:ext uri="{BB962C8B-B14F-4D97-AF65-F5344CB8AC3E}">
        <p14:creationId xmlns:p14="http://schemas.microsoft.com/office/powerpoint/2010/main" val="15698209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407" y="746269"/>
            <a:ext cx="7335186" cy="701279"/>
          </a:xfrm>
          <a:prstGeom prst="rect">
            <a:avLst/>
          </a:prstGeom>
        </p:spPr>
        <p:txBody>
          <a:bodyPr vert="horz" lIns="0" tIns="0" rIns="0" bIns="0" rtlCol="0" anchor="t" anchorCtr="0">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904407" y="1648918"/>
            <a:ext cx="7335186" cy="3300044"/>
          </a:xfrm>
          <a:prstGeom prst="rect">
            <a:avLst/>
          </a:prstGeom>
        </p:spPr>
        <p:txBody>
          <a:bodyPr vert="horz" lIns="0" tIns="0" rIns="0" bIns="0" rtlCol="0">
            <a:normAutofit/>
          </a:bodyPr>
          <a:lstStyle/>
          <a:p>
            <a:pPr lvl="0"/>
            <a:r>
              <a:rPr lang="en-US"/>
              <a:t>Subhead</a:t>
            </a:r>
          </a:p>
          <a:p>
            <a:pPr lvl="1"/>
            <a:r>
              <a:rPr lang="en-US"/>
              <a:t>Body copy</a:t>
            </a:r>
          </a:p>
          <a:p>
            <a:pPr lvl="2"/>
            <a:r>
              <a:rPr lang="en-US"/>
              <a:t>Bullets</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500" r:id="rId2"/>
    <p:sldLayoutId id="2147493471" r:id="rId3"/>
    <p:sldLayoutId id="2147493499" r:id="rId4"/>
    <p:sldLayoutId id="2147493504" r:id="rId5"/>
    <p:sldLayoutId id="2147493505" r:id="rId6"/>
    <p:sldLayoutId id="2147493506" r:id="rId7"/>
    <p:sldLayoutId id="2147493507" r:id="rId8"/>
    <p:sldLayoutId id="2147493511" r:id="rId9"/>
    <p:sldLayoutId id="2147493469" r:id="rId10"/>
    <p:sldLayoutId id="2147493527" r:id="rId11"/>
    <p:sldLayoutId id="2147493528" r:id="rId12"/>
    <p:sldLayoutId id="2147493529" r:id="rId13"/>
    <p:sldLayoutId id="2147493530" r:id="rId14"/>
  </p:sldLayoutIdLst>
  <p:transition>
    <p:fade/>
  </p:transition>
  <p:txStyles>
    <p:titleStyle>
      <a:lvl1pPr algn="l" defTabSz="457200" rtl="0" eaLnBrk="1" latinLnBrk="0" hangingPunct="1">
        <a:spcBef>
          <a:spcPct val="0"/>
        </a:spcBef>
        <a:buNone/>
        <a:defRPr sz="2400" b="1" i="0" kern="1200">
          <a:solidFill>
            <a:srgbClr val="005EB8"/>
          </a:solidFill>
          <a:latin typeface="Georgia" panose="02040502050405020303" pitchFamily="18" charset="0"/>
          <a:ea typeface="+mj-ea"/>
          <a:cs typeface="+mj-cs"/>
        </a:defRPr>
      </a:lvl1pPr>
    </p:titleStyle>
    <p:bodyStyle>
      <a:lvl1pPr marL="0" indent="0" algn="l" defTabSz="457200" rtl="0" eaLnBrk="1" latinLnBrk="0" hangingPunct="1">
        <a:spcBef>
          <a:spcPts val="0"/>
        </a:spcBef>
        <a:spcAft>
          <a:spcPts val="1200"/>
        </a:spcAft>
        <a:buFont typeface="Arial"/>
        <a:buNone/>
        <a:defRPr sz="1800" kern="1200">
          <a:solidFill>
            <a:srgbClr val="005EB8"/>
          </a:solidFill>
          <a:latin typeface="+mn-lt"/>
          <a:ea typeface="+mn-ea"/>
          <a:cs typeface="+mn-cs"/>
        </a:defRPr>
      </a:lvl1pPr>
      <a:lvl2pPr marL="0" indent="0" algn="l" defTabSz="457200" rtl="0" eaLnBrk="1" latinLnBrk="0" hangingPunct="1">
        <a:spcBef>
          <a:spcPts val="0"/>
        </a:spcBef>
        <a:spcAft>
          <a:spcPts val="1200"/>
        </a:spcAft>
        <a:buFont typeface="Arial"/>
        <a:buNone/>
        <a:tabLst/>
        <a:defRPr sz="1200" b="0" i="0" kern="1200">
          <a:solidFill>
            <a:srgbClr val="58595B"/>
          </a:solidFill>
          <a:latin typeface="Arial Narrow" panose="020B0604020202020204" pitchFamily="34" charset="0"/>
          <a:ea typeface="+mn-ea"/>
          <a:cs typeface="Arial Narrow" panose="020B0604020202020204" pitchFamily="34" charset="0"/>
        </a:defRPr>
      </a:lvl2pPr>
      <a:lvl3pPr marL="228600" indent="-114300" algn="l" defTabSz="457200" rtl="0" eaLnBrk="1" latinLnBrk="0" hangingPunct="1">
        <a:spcBef>
          <a:spcPts val="0"/>
        </a:spcBef>
        <a:spcAft>
          <a:spcPts val="600"/>
        </a:spcAft>
        <a:buFont typeface="Arial"/>
        <a:buChar char="•"/>
        <a:tabLst/>
        <a:defRPr sz="1200" b="0" i="0" kern="1200">
          <a:solidFill>
            <a:srgbClr val="58595B"/>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ct val="20000"/>
        </a:spcBef>
        <a:buFont typeface="Arial"/>
        <a:buChar char="–"/>
        <a:defRPr sz="1800" kern="1200">
          <a:solidFill>
            <a:srgbClr val="58595B"/>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521784"/>
      </p:ext>
    </p:extLst>
  </p:cSld>
  <p:clrMap bg1="lt1" tx1="dk1" bg2="lt2" tx2="dk2" accent1="accent1" accent2="accent2" accent3="accent3" accent4="accent4" accent5="accent5" accent6="accent6" hlink="hlink" folHlink="folHlink"/>
  <p:sldLayoutIdLst>
    <p:sldLayoutId id="2147493516" r:id="rId1"/>
    <p:sldLayoutId id="2147493517" r:id="rId2"/>
    <p:sldLayoutId id="2147493518" r:id="rId3"/>
    <p:sldLayoutId id="2147493519" r:id="rId4"/>
    <p:sldLayoutId id="2147493520" r:id="rId5"/>
    <p:sldLayoutId id="2147493521" r:id="rId6"/>
    <p:sldLayoutId id="2147493522" r:id="rId7"/>
    <p:sldLayoutId id="2147493523" r:id="rId8"/>
    <p:sldLayoutId id="2147493524" r:id="rId9"/>
    <p:sldLayoutId id="2147493525" r:id="rId10"/>
    <p:sldLayoutId id="21474935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1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4E9ABB-1F16-2D4D-9E19-BAAC057303F1}"/>
              </a:ext>
            </a:extLst>
          </p:cNvPr>
          <p:cNvSpPr>
            <a:spLocks noGrp="1"/>
          </p:cNvSpPr>
          <p:nvPr>
            <p:ph type="body" sz="quarter" idx="12"/>
          </p:nvPr>
        </p:nvSpPr>
        <p:spPr>
          <a:xfrm>
            <a:off x="752163" y="1561947"/>
            <a:ext cx="7939496" cy="1292662"/>
          </a:xfrm>
        </p:spPr>
        <p:txBody>
          <a:bodyPr/>
          <a:lstStyle/>
          <a:p>
            <a:r>
              <a:rPr lang="en-US"/>
              <a:t>Chamber Blue </a:t>
            </a:r>
          </a:p>
          <a:p>
            <a:r>
              <a:rPr lang="en-US"/>
              <a:t>of Kansas</a:t>
            </a:r>
          </a:p>
        </p:txBody>
      </p:sp>
    </p:spTree>
    <p:extLst>
      <p:ext uri="{BB962C8B-B14F-4D97-AF65-F5344CB8AC3E}">
        <p14:creationId xmlns:p14="http://schemas.microsoft.com/office/powerpoint/2010/main" val="5993515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1CB75A90-2F6F-2E4F-982C-F0D9D5B41290}"/>
              </a:ext>
            </a:extLst>
          </p:cNvPr>
          <p:cNvSpPr>
            <a:spLocks noGrp="1"/>
          </p:cNvSpPr>
          <p:nvPr>
            <p:ph type="title"/>
          </p:nvPr>
        </p:nvSpPr>
        <p:spPr/>
        <p:txBody>
          <a:bodyPr/>
          <a:lstStyle/>
          <a:p>
            <a:r>
              <a:rPr lang="en-US"/>
              <a:t>Exclusive provider discounts</a:t>
            </a:r>
          </a:p>
        </p:txBody>
      </p:sp>
      <p:sp>
        <p:nvSpPr>
          <p:cNvPr id="10" name="TextBox 9">
            <a:extLst>
              <a:ext uri="{FF2B5EF4-FFF2-40B4-BE49-F238E27FC236}">
                <a16:creationId xmlns:a16="http://schemas.microsoft.com/office/drawing/2014/main" id="{46D7CD59-D72A-8141-8186-AD6F664313F4}"/>
              </a:ext>
            </a:extLst>
          </p:cNvPr>
          <p:cNvSpPr txBox="1"/>
          <p:nvPr/>
        </p:nvSpPr>
        <p:spPr>
          <a:xfrm>
            <a:off x="937190" y="1721208"/>
            <a:ext cx="2131850" cy="1231106"/>
          </a:xfrm>
          <a:prstGeom prst="rect">
            <a:avLst/>
          </a:prstGeom>
          <a:noFill/>
        </p:spPr>
        <p:txBody>
          <a:bodyPr wrap="square" lIns="0" tIns="0" rIns="0" bIns="0" rtlCol="0">
            <a:spAutoFit/>
          </a:bodyPr>
          <a:lstStyle/>
          <a:p>
            <a:pPr algn="ctr"/>
            <a:r>
              <a:rPr lang="en-US" sz="4000" b="1">
                <a:solidFill>
                  <a:schemeClr val="accent1"/>
                </a:solidFill>
                <a:latin typeface="Georgia" panose="02040502050405020303" pitchFamily="18" charset="0"/>
              </a:rPr>
              <a:t>$3.1 Billion</a:t>
            </a:r>
          </a:p>
        </p:txBody>
      </p:sp>
      <p:sp>
        <p:nvSpPr>
          <p:cNvPr id="11" name="TextBox 10">
            <a:extLst>
              <a:ext uri="{FF2B5EF4-FFF2-40B4-BE49-F238E27FC236}">
                <a16:creationId xmlns:a16="http://schemas.microsoft.com/office/drawing/2014/main" id="{29FE1A7A-5850-D640-A26F-347FDF4FDB9F}"/>
              </a:ext>
            </a:extLst>
          </p:cNvPr>
          <p:cNvSpPr txBox="1"/>
          <p:nvPr/>
        </p:nvSpPr>
        <p:spPr>
          <a:xfrm>
            <a:off x="1300677" y="2952314"/>
            <a:ext cx="1404876" cy="184666"/>
          </a:xfrm>
          <a:prstGeom prst="rect">
            <a:avLst/>
          </a:prstGeom>
          <a:noFill/>
        </p:spPr>
        <p:txBody>
          <a:bodyPr wrap="square" lIns="0" tIns="0" rIns="0" bIns="0" rtlCol="0">
            <a:spAutoFit/>
          </a:bodyPr>
          <a:lstStyle/>
          <a:p>
            <a:pPr algn="ctr"/>
            <a:r>
              <a:rPr lang="en-US" sz="1200">
                <a:solidFill>
                  <a:srgbClr val="58595B"/>
                </a:solidFill>
                <a:latin typeface="Arial Narrow" panose="020B0604020202020204" pitchFamily="34" charset="0"/>
                <a:cs typeface="Arial Narrow" panose="020B0604020202020204" pitchFamily="34" charset="0"/>
              </a:rPr>
              <a:t>in provider discounts</a:t>
            </a:r>
          </a:p>
        </p:txBody>
      </p:sp>
      <p:sp>
        <p:nvSpPr>
          <p:cNvPr id="12" name="TextBox 11">
            <a:extLst>
              <a:ext uri="{FF2B5EF4-FFF2-40B4-BE49-F238E27FC236}">
                <a16:creationId xmlns:a16="http://schemas.microsoft.com/office/drawing/2014/main" id="{0AAF8CD1-140A-B244-AC72-97E340273631}"/>
              </a:ext>
            </a:extLst>
          </p:cNvPr>
          <p:cNvSpPr txBox="1"/>
          <p:nvPr/>
        </p:nvSpPr>
        <p:spPr>
          <a:xfrm>
            <a:off x="3514033" y="2036597"/>
            <a:ext cx="1907069" cy="615553"/>
          </a:xfrm>
          <a:prstGeom prst="rect">
            <a:avLst/>
          </a:prstGeom>
          <a:noFill/>
        </p:spPr>
        <p:txBody>
          <a:bodyPr wrap="square" lIns="0" tIns="0" rIns="0" bIns="0" rtlCol="0">
            <a:spAutoFit/>
          </a:bodyPr>
          <a:lstStyle/>
          <a:p>
            <a:pPr algn="ctr"/>
            <a:r>
              <a:rPr lang="en-US" sz="4000" b="1">
                <a:solidFill>
                  <a:schemeClr val="accent1"/>
                </a:solidFill>
                <a:latin typeface="Georgia" panose="02040502050405020303" pitchFamily="18" charset="0"/>
              </a:rPr>
              <a:t>59%</a:t>
            </a:r>
          </a:p>
        </p:txBody>
      </p:sp>
      <p:sp>
        <p:nvSpPr>
          <p:cNvPr id="13" name="TextBox 12">
            <a:extLst>
              <a:ext uri="{FF2B5EF4-FFF2-40B4-BE49-F238E27FC236}">
                <a16:creationId xmlns:a16="http://schemas.microsoft.com/office/drawing/2014/main" id="{CB9D91D2-6B84-7D4D-A1D0-D764090A13BB}"/>
              </a:ext>
            </a:extLst>
          </p:cNvPr>
          <p:cNvSpPr txBox="1"/>
          <p:nvPr/>
        </p:nvSpPr>
        <p:spPr>
          <a:xfrm>
            <a:off x="3714997" y="2952314"/>
            <a:ext cx="1505142" cy="369332"/>
          </a:xfrm>
          <a:prstGeom prst="rect">
            <a:avLst/>
          </a:prstGeom>
          <a:noFill/>
        </p:spPr>
        <p:txBody>
          <a:bodyPr wrap="square" lIns="0" tIns="0" rIns="0" bIns="0" rtlCol="0">
            <a:spAutoFit/>
          </a:bodyPr>
          <a:lstStyle/>
          <a:p>
            <a:pPr algn="ctr"/>
            <a:r>
              <a:rPr lang="en-US" sz="1200">
                <a:solidFill>
                  <a:srgbClr val="58595B"/>
                </a:solidFill>
                <a:latin typeface="Arial Narrow" panose="020B0604020202020204" pitchFamily="34" charset="0"/>
                <a:cs typeface="Arial Narrow" panose="020B0604020202020204" pitchFamily="34" charset="0"/>
              </a:rPr>
              <a:t>savings on common medical services</a:t>
            </a:r>
          </a:p>
        </p:txBody>
      </p:sp>
      <p:pic>
        <p:nvPicPr>
          <p:cNvPr id="19" name="premiums.png" descr="premiums.png">
            <a:extLst>
              <a:ext uri="{FF2B5EF4-FFF2-40B4-BE49-F238E27FC236}">
                <a16:creationId xmlns:a16="http://schemas.microsoft.com/office/drawing/2014/main" id="{0343900B-1F04-B249-97B6-E9A719D15D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7059" y="1303840"/>
            <a:ext cx="2696619" cy="2696619"/>
          </a:xfrm>
          <a:prstGeom prst="rect">
            <a:avLst/>
          </a:prstGeom>
          <a:ln w="12700">
            <a:miter lim="400000"/>
          </a:ln>
        </p:spPr>
      </p:pic>
    </p:spTree>
    <p:extLst>
      <p:ext uri="{BB962C8B-B14F-4D97-AF65-F5344CB8AC3E}">
        <p14:creationId xmlns:p14="http://schemas.microsoft.com/office/powerpoint/2010/main" val="27157963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9EAE-14B3-FB43-AD18-2B778E984492}"/>
              </a:ext>
            </a:extLst>
          </p:cNvPr>
          <p:cNvSpPr>
            <a:spLocks noGrp="1"/>
          </p:cNvSpPr>
          <p:nvPr>
            <p:ph type="title"/>
          </p:nvPr>
        </p:nvSpPr>
        <p:spPr>
          <a:xfrm>
            <a:off x="794479" y="801468"/>
            <a:ext cx="4586990" cy="391111"/>
          </a:xfrm>
        </p:spPr>
        <p:txBody>
          <a:bodyPr/>
          <a:lstStyle/>
          <a:p>
            <a:r>
              <a:rPr lang="en-US"/>
              <a:t>Sales support</a:t>
            </a:r>
          </a:p>
        </p:txBody>
      </p:sp>
      <p:sp>
        <p:nvSpPr>
          <p:cNvPr id="4" name="Content Placeholder 3">
            <a:extLst>
              <a:ext uri="{FF2B5EF4-FFF2-40B4-BE49-F238E27FC236}">
                <a16:creationId xmlns:a16="http://schemas.microsoft.com/office/drawing/2014/main" id="{4A49A6CC-F475-8A42-AFEB-47F9B3147C56}"/>
              </a:ext>
            </a:extLst>
          </p:cNvPr>
          <p:cNvSpPr>
            <a:spLocks noGrp="1"/>
          </p:cNvSpPr>
          <p:nvPr>
            <p:ph idx="10"/>
          </p:nvPr>
        </p:nvSpPr>
        <p:spPr>
          <a:xfrm>
            <a:off x="794480" y="1473913"/>
            <a:ext cx="1981377" cy="2868119"/>
          </a:xfrm>
        </p:spPr>
        <p:txBody>
          <a:bodyPr>
            <a:normAutofit lnSpcReduction="10000"/>
          </a:bodyPr>
          <a:lstStyle/>
          <a:p>
            <a:pPr marL="228600" lvl="2" indent="-114300">
              <a:spcAft>
                <a:spcPts val="1200"/>
              </a:spcAft>
              <a:buFont typeface="Arial"/>
              <a:buChar char="•"/>
            </a:pPr>
            <a:r>
              <a:rPr lang="en-US" sz="1600"/>
              <a:t>One-on-one support throughout Kansas</a:t>
            </a:r>
          </a:p>
          <a:p>
            <a:pPr marL="228600" lvl="2" indent="-114300">
              <a:spcAft>
                <a:spcPts val="1200"/>
              </a:spcAft>
              <a:buFont typeface="Arial"/>
              <a:buChar char="•"/>
            </a:pPr>
            <a:r>
              <a:rPr lang="en-US" sz="1600"/>
              <a:t>40 Kansas-based reps located across the state</a:t>
            </a:r>
          </a:p>
          <a:p>
            <a:pPr marL="228600" lvl="2" indent="-114300">
              <a:spcAft>
                <a:spcPts val="1200"/>
              </a:spcAft>
              <a:buFont typeface="Arial"/>
              <a:buChar char="•"/>
            </a:pPr>
            <a:r>
              <a:rPr lang="en-US" sz="1600"/>
              <a:t>Telephone, virtual or on-site</a:t>
            </a:r>
          </a:p>
          <a:p>
            <a:pPr marL="228600" lvl="2" indent="-114300">
              <a:spcAft>
                <a:spcPts val="1200"/>
              </a:spcAft>
              <a:buFont typeface="Arial"/>
              <a:buChar char="•"/>
            </a:pPr>
            <a:r>
              <a:rPr lang="en-US" sz="1600"/>
              <a:t>Member benefit communication &amp; education</a:t>
            </a:r>
          </a:p>
          <a:p>
            <a:pPr marL="228600" lvl="2" indent="-114300">
              <a:spcAft>
                <a:spcPts val="1200"/>
              </a:spcAft>
              <a:buFont typeface="Arial"/>
              <a:buChar char="•"/>
            </a:pPr>
            <a:endParaRPr lang="en-US" sz="1600"/>
          </a:p>
          <a:p>
            <a:pPr marL="228600" lvl="2" indent="-114300">
              <a:spcAft>
                <a:spcPts val="1200"/>
              </a:spcAft>
              <a:buFont typeface="Arial"/>
              <a:buChar char="•"/>
            </a:pPr>
            <a:endParaRPr lang="en-US" sz="1600"/>
          </a:p>
        </p:txBody>
      </p:sp>
      <p:pic>
        <p:nvPicPr>
          <p:cNvPr id="6" name="Picture 5" descr="Chart&#10;&#10;Description automatically generated">
            <a:extLst>
              <a:ext uri="{FF2B5EF4-FFF2-40B4-BE49-F238E27FC236}">
                <a16:creationId xmlns:a16="http://schemas.microsoft.com/office/drawing/2014/main" id="{134DE8AF-C029-0247-A314-DD9BA3328345}"/>
              </a:ext>
            </a:extLst>
          </p:cNvPr>
          <p:cNvPicPr>
            <a:picLocks noChangeAspect="1"/>
          </p:cNvPicPr>
          <p:nvPr/>
        </p:nvPicPr>
        <p:blipFill>
          <a:blip r:embed="rId3"/>
          <a:stretch>
            <a:fillRect/>
          </a:stretch>
        </p:blipFill>
        <p:spPr>
          <a:xfrm>
            <a:off x="2873748" y="997023"/>
            <a:ext cx="6270252" cy="3543300"/>
          </a:xfrm>
          <a:prstGeom prst="rect">
            <a:avLst/>
          </a:prstGeom>
        </p:spPr>
      </p:pic>
    </p:spTree>
    <p:extLst>
      <p:ext uri="{BB962C8B-B14F-4D97-AF65-F5344CB8AC3E}">
        <p14:creationId xmlns:p14="http://schemas.microsoft.com/office/powerpoint/2010/main" val="36578416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91" y="389745"/>
            <a:ext cx="8017797" cy="391111"/>
          </a:xfrm>
        </p:spPr>
        <p:txBody>
          <a:bodyPr anchor="t">
            <a:normAutofit/>
          </a:bodyPr>
          <a:lstStyle/>
          <a:p>
            <a:r>
              <a:rPr lang="en-US"/>
              <a:t>Marketing communication and support</a:t>
            </a:r>
          </a:p>
        </p:txBody>
      </p:sp>
      <p:sp>
        <p:nvSpPr>
          <p:cNvPr id="12" name="TextBox 11">
            <a:extLst>
              <a:ext uri="{FF2B5EF4-FFF2-40B4-BE49-F238E27FC236}">
                <a16:creationId xmlns:a16="http://schemas.microsoft.com/office/drawing/2014/main" id="{5CEAAE2A-CA4F-8947-B70D-31E169538BF4}"/>
              </a:ext>
            </a:extLst>
          </p:cNvPr>
          <p:cNvSpPr txBox="1"/>
          <p:nvPr/>
        </p:nvSpPr>
        <p:spPr>
          <a:xfrm>
            <a:off x="445321" y="4392462"/>
            <a:ext cx="3808271" cy="523220"/>
          </a:xfrm>
          <a:prstGeom prst="rect">
            <a:avLst/>
          </a:prstGeom>
          <a:noFill/>
        </p:spPr>
        <p:txBody>
          <a:bodyPr wrap="square" rtlCol="0">
            <a:spAutoFit/>
          </a:bodyPr>
          <a:lstStyle/>
          <a:p>
            <a:r>
              <a:rPr lang="en-US" sz="1400" b="1">
                <a:solidFill>
                  <a:srgbClr val="005EB8"/>
                </a:solidFill>
              </a:rPr>
              <a:t>Resource website for chamber members</a:t>
            </a:r>
            <a:r>
              <a:rPr lang="en-US" sz="1400" b="1"/>
              <a:t>: </a:t>
            </a:r>
          </a:p>
          <a:p>
            <a:r>
              <a:rPr lang="en-US" sz="1400" b="1" err="1"/>
              <a:t>bcbsks.com</a:t>
            </a:r>
            <a:r>
              <a:rPr lang="en-US" sz="1400" b="1"/>
              <a:t>/</a:t>
            </a:r>
            <a:r>
              <a:rPr lang="en-US" sz="1400" b="1" err="1"/>
              <a:t>chamberblueks</a:t>
            </a:r>
            <a:endParaRPr lang="en-US" sz="1400" b="1"/>
          </a:p>
        </p:txBody>
      </p:sp>
      <p:pic>
        <p:nvPicPr>
          <p:cNvPr id="3" name="Picture 2">
            <a:extLst>
              <a:ext uri="{FF2B5EF4-FFF2-40B4-BE49-F238E27FC236}">
                <a16:creationId xmlns:a16="http://schemas.microsoft.com/office/drawing/2014/main" id="{02A3E997-9E60-56BE-DCF0-2EA5D1E75974}"/>
              </a:ext>
            </a:extLst>
          </p:cNvPr>
          <p:cNvPicPr>
            <a:picLocks noChangeAspect="1"/>
          </p:cNvPicPr>
          <p:nvPr/>
        </p:nvPicPr>
        <p:blipFill>
          <a:blip r:embed="rId3"/>
          <a:stretch>
            <a:fillRect/>
          </a:stretch>
        </p:blipFill>
        <p:spPr>
          <a:xfrm>
            <a:off x="3570903" y="1100622"/>
            <a:ext cx="5380477" cy="3291840"/>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D3179D9B-47E8-FB68-5610-71BB4AC8283B}"/>
              </a:ext>
            </a:extLst>
          </p:cNvPr>
          <p:cNvPicPr>
            <a:picLocks noChangeAspect="1"/>
          </p:cNvPicPr>
          <p:nvPr/>
        </p:nvPicPr>
        <p:blipFill rotWithShape="1">
          <a:blip r:embed="rId4"/>
          <a:srcRect r="3972"/>
          <a:stretch/>
        </p:blipFill>
        <p:spPr>
          <a:xfrm>
            <a:off x="567891" y="940739"/>
            <a:ext cx="2825514" cy="329184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336841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t>Marketing communication and support</a:t>
            </a:r>
          </a:p>
        </p:txBody>
      </p:sp>
      <p:sp>
        <p:nvSpPr>
          <p:cNvPr id="3" name="Content Placeholder 2">
            <a:extLst>
              <a:ext uri="{FF2B5EF4-FFF2-40B4-BE49-F238E27FC236}">
                <a16:creationId xmlns:a16="http://schemas.microsoft.com/office/drawing/2014/main" id="{EEC8D907-79D7-194C-B145-C89134DEDF12}"/>
              </a:ext>
            </a:extLst>
          </p:cNvPr>
          <p:cNvSpPr>
            <a:spLocks noGrp="1"/>
          </p:cNvSpPr>
          <p:nvPr>
            <p:ph idx="10"/>
          </p:nvPr>
        </p:nvSpPr>
        <p:spPr/>
        <p:txBody>
          <a:bodyPr/>
          <a:lstStyle/>
          <a:p>
            <a:r>
              <a:rPr lang="en-US" dirty="0"/>
              <a:t>Employer communications: </a:t>
            </a:r>
          </a:p>
          <a:p>
            <a:pPr marL="285750" indent="-285750">
              <a:buFont typeface="Arial" panose="020B0604020202020204" pitchFamily="34" charset="0"/>
              <a:buChar char="•"/>
            </a:pPr>
            <a:r>
              <a:rPr lang="en-US" dirty="0"/>
              <a:t>Website: bcbsks.com/</a:t>
            </a:r>
            <a:r>
              <a:rPr lang="en-US" dirty="0" err="1"/>
              <a:t>chamberblueks</a:t>
            </a:r>
            <a:endParaRPr lang="en-US" dirty="0"/>
          </a:p>
          <a:p>
            <a:pPr marL="285750" indent="-285750">
              <a:buFont typeface="Arial" panose="020B0604020202020204" pitchFamily="34" charset="0"/>
              <a:buChar char="•"/>
            </a:pPr>
            <a:r>
              <a:rPr lang="en-US" dirty="0"/>
              <a:t>Informational webinar with live Q&amp;A</a:t>
            </a:r>
          </a:p>
          <a:p>
            <a:pPr marL="285750" indent="-285750">
              <a:buFont typeface="Arial" panose="020B0604020202020204" pitchFamily="34" charset="0"/>
              <a:buChar char="•"/>
            </a:pPr>
            <a:r>
              <a:rPr lang="en-US" dirty="0"/>
              <a:t>Chamber Blue of Kansas brochure</a:t>
            </a:r>
          </a:p>
          <a:p>
            <a:pPr marL="285750" indent="-285750">
              <a:buFont typeface="Arial" panose="020B0604020202020204" pitchFamily="34" charset="0"/>
              <a:buChar char="•"/>
            </a:pPr>
            <a:r>
              <a:rPr lang="en-US" dirty="0"/>
              <a:t>Email templates to help communicate with employees about the plan, when and how to enroll, etc.  </a:t>
            </a:r>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660A3BD6-7220-8B49-8FC3-8BD5510F5126}"/>
              </a:ext>
            </a:extLst>
          </p:cNvPr>
          <p:cNvSpPr>
            <a:spLocks noGrp="1"/>
          </p:cNvSpPr>
          <p:nvPr>
            <p:ph idx="11"/>
          </p:nvPr>
        </p:nvSpPr>
        <p:spPr/>
        <p:txBody>
          <a:bodyPr/>
          <a:lstStyle/>
          <a:p>
            <a:r>
              <a:rPr lang="en-US" dirty="0"/>
              <a:t>Employee/Member communications:</a:t>
            </a:r>
          </a:p>
          <a:p>
            <a:pPr marL="285750" indent="-285750">
              <a:buFont typeface="Arial" panose="020B0604020202020204" pitchFamily="34" charset="0"/>
              <a:buChar char="•"/>
            </a:pPr>
            <a:r>
              <a:rPr lang="en-US" dirty="0"/>
              <a:t>Website with benefit and enrollment information </a:t>
            </a:r>
          </a:p>
          <a:p>
            <a:pPr marL="285750" indent="-285750">
              <a:buFont typeface="Arial" panose="020B0604020202020204" pitchFamily="34" charset="0"/>
              <a:buChar char="•"/>
            </a:pPr>
            <a:r>
              <a:rPr lang="en-US" dirty="0"/>
              <a:t>Informational webinar</a:t>
            </a:r>
          </a:p>
          <a:p>
            <a:pPr marL="285750" indent="-285750">
              <a:buFont typeface="Arial" panose="020B0604020202020204" pitchFamily="34" charset="0"/>
              <a:buChar char="•"/>
            </a:pPr>
            <a:r>
              <a:rPr lang="en-US" dirty="0"/>
              <a:t>Benefits brochure with rates</a:t>
            </a:r>
          </a:p>
          <a:p>
            <a:pPr marL="285750" indent="-285750">
              <a:buFont typeface="Arial" panose="020B0604020202020204" pitchFamily="34" charset="0"/>
              <a:buChar char="•"/>
            </a:pPr>
            <a:r>
              <a:rPr lang="en-US" dirty="0"/>
              <a:t>Enrollment worksheet to help decide what plan fits their needs</a:t>
            </a:r>
          </a:p>
          <a:p>
            <a:pPr marL="285750" indent="-285750">
              <a:buFont typeface="Arial" panose="020B0604020202020204" pitchFamily="34" charset="0"/>
              <a:buChar char="•"/>
            </a:pPr>
            <a:r>
              <a:rPr lang="en-US" dirty="0">
                <a:highlight>
                  <a:srgbClr val="FFFF00"/>
                </a:highlight>
              </a:rPr>
              <a:t>Spanish materials available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83985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C1D7-BAEA-9A4A-A82C-5F9D40DA047E}"/>
              </a:ext>
            </a:extLst>
          </p:cNvPr>
          <p:cNvSpPr>
            <a:spLocks noGrp="1"/>
          </p:cNvSpPr>
          <p:nvPr>
            <p:ph type="title"/>
          </p:nvPr>
        </p:nvSpPr>
        <p:spPr>
          <a:xfrm>
            <a:off x="563101" y="475268"/>
            <a:ext cx="8017797" cy="391111"/>
          </a:xfrm>
        </p:spPr>
        <p:txBody>
          <a:bodyPr anchor="t">
            <a:normAutofit/>
          </a:bodyPr>
          <a:lstStyle/>
          <a:p>
            <a:r>
              <a:rPr lang="en-US" dirty="0"/>
              <a:t>How does it work? – The Employer</a:t>
            </a:r>
          </a:p>
        </p:txBody>
      </p:sp>
      <p:sp>
        <p:nvSpPr>
          <p:cNvPr id="4" name="Content Placeholder 3">
            <a:extLst>
              <a:ext uri="{FF2B5EF4-FFF2-40B4-BE49-F238E27FC236}">
                <a16:creationId xmlns:a16="http://schemas.microsoft.com/office/drawing/2014/main" id="{3A56CB60-2B68-ED42-BD29-274376AF4D6B}"/>
              </a:ext>
            </a:extLst>
          </p:cNvPr>
          <p:cNvSpPr>
            <a:spLocks noGrp="1"/>
          </p:cNvSpPr>
          <p:nvPr>
            <p:ph idx="10"/>
          </p:nvPr>
        </p:nvSpPr>
        <p:spPr>
          <a:xfrm>
            <a:off x="235293" y="1078848"/>
            <a:ext cx="7932545" cy="3807078"/>
          </a:xfrm>
        </p:spPr>
        <p:txBody>
          <a:bodyPr vert="horz" lIns="0" tIns="0" rIns="0" bIns="0" rtlCol="0" anchor="t">
            <a:normAutofit fontScale="92500" lnSpcReduction="20000"/>
          </a:bodyPr>
          <a:lstStyle/>
          <a:p>
            <a:pPr marL="285750" indent="-285750">
              <a:buFont typeface="Arial" panose="020B0604020202020204" pitchFamily="34" charset="0"/>
              <a:buChar char="•"/>
            </a:pPr>
            <a:r>
              <a:rPr lang="en-US" sz="1600" dirty="0">
                <a:solidFill>
                  <a:schemeClr val="tx1"/>
                </a:solidFill>
              </a:rPr>
              <a:t>Employer must be an </a:t>
            </a:r>
            <a:r>
              <a:rPr lang="en-US" sz="1600" dirty="0">
                <a:solidFill>
                  <a:schemeClr val="tx1"/>
                </a:solidFill>
                <a:highlight>
                  <a:srgbClr val="FFFF00"/>
                </a:highlight>
              </a:rPr>
              <a:t>active</a:t>
            </a:r>
            <a:r>
              <a:rPr lang="en-US" sz="1600" dirty="0">
                <a:solidFill>
                  <a:schemeClr val="tx1"/>
                </a:solidFill>
              </a:rPr>
              <a:t> member in good standing with their local participating Chamber</a:t>
            </a:r>
          </a:p>
          <a:p>
            <a:pPr marL="285750" indent="-285750">
              <a:buFont typeface="Arial" panose="020B0604020202020204" pitchFamily="34" charset="0"/>
              <a:buChar char="•"/>
            </a:pPr>
            <a:r>
              <a:rPr lang="en-US" sz="1800" dirty="0">
                <a:solidFill>
                  <a:schemeClr val="tx1"/>
                </a:solidFill>
                <a:effectLst/>
                <a:highlight>
                  <a:srgbClr val="FFFF00"/>
                </a:highlight>
                <a:latin typeface="Calibri" panose="020F0502020204030204" pitchFamily="34" charset="0"/>
                <a:ea typeface="Times New Roman" panose="02020603050405020304" pitchFamily="18" charset="0"/>
              </a:rPr>
              <a:t>Have 50 or fewer full-time equivalent employees</a:t>
            </a:r>
            <a:endParaRPr lang="en-US" sz="1600" dirty="0">
              <a:solidFill>
                <a:schemeClr val="tx1"/>
              </a:solidFill>
              <a:highlight>
                <a:srgbClr val="FFFF00"/>
              </a:highlight>
            </a:endParaRPr>
          </a:p>
          <a:p>
            <a:pPr lvl="1"/>
            <a:r>
              <a:rPr lang="en-US" sz="1400" dirty="0">
                <a:solidFill>
                  <a:schemeClr val="tx1"/>
                </a:solidFill>
              </a:rPr>
              <a:t>		</a:t>
            </a:r>
            <a:r>
              <a:rPr lang="en-US" sz="1400" dirty="0">
                <a:solidFill>
                  <a:schemeClr val="tx1"/>
                </a:solidFill>
                <a:latin typeface="+mn-lt"/>
              </a:rPr>
              <a:t>Limited liability companies could qualify based on tax classification – determination by 				BCBSKS.</a:t>
            </a:r>
            <a:endParaRPr lang="en-US" sz="1600" dirty="0">
              <a:solidFill>
                <a:schemeClr val="tx1"/>
              </a:solidFill>
              <a:latin typeface="+mn-lt"/>
            </a:endParaRPr>
          </a:p>
          <a:p>
            <a:pPr marL="285750" indent="-285750">
              <a:buFont typeface="Arial" panose="020B0604020202020204" pitchFamily="34" charset="0"/>
              <a:buChar char="•"/>
            </a:pPr>
            <a:r>
              <a:rPr lang="en-US" sz="1600" dirty="0">
                <a:solidFill>
                  <a:schemeClr val="tx1"/>
                </a:solidFill>
              </a:rPr>
              <a:t>Employer must complete </a:t>
            </a:r>
            <a:r>
              <a:rPr lang="en-US" sz="1800" dirty="0">
                <a:solidFill>
                  <a:schemeClr val="tx1"/>
                </a:solidFill>
                <a:effectLst/>
                <a:highlight>
                  <a:srgbClr val="FFFF00"/>
                </a:highlight>
                <a:latin typeface="Calibri" panose="020F0502020204030204" pitchFamily="34" charset="0"/>
                <a:ea typeface="Times New Roman" panose="02020603050405020304" pitchFamily="18" charset="0"/>
              </a:rPr>
              <a:t>the required employee survey and provide rating documentation if you are a new business looking to enroll in Chamber Blue of KS for the 1</a:t>
            </a:r>
            <a:r>
              <a:rPr lang="en-US" sz="1800" baseline="30000" dirty="0">
                <a:solidFill>
                  <a:schemeClr val="tx1"/>
                </a:solidFill>
                <a:effectLst/>
                <a:highlight>
                  <a:srgbClr val="FFFF00"/>
                </a:highlight>
                <a:latin typeface="Calibri" panose="020F0502020204030204" pitchFamily="34" charset="0"/>
                <a:ea typeface="Times New Roman" panose="02020603050405020304" pitchFamily="18" charset="0"/>
              </a:rPr>
              <a:t>st</a:t>
            </a:r>
            <a:r>
              <a:rPr lang="en-US" sz="1800" dirty="0">
                <a:solidFill>
                  <a:schemeClr val="tx1"/>
                </a:solidFill>
                <a:effectLst/>
                <a:highlight>
                  <a:srgbClr val="FFFF00"/>
                </a:highlight>
                <a:latin typeface="Calibri" panose="020F0502020204030204" pitchFamily="34" charset="0"/>
                <a:ea typeface="Times New Roman" panose="02020603050405020304" pitchFamily="18" charset="0"/>
              </a:rPr>
              <a:t> time.  If you are currently enrolled in the Chamber Blue of KS association, you do not need to complete this survey.</a:t>
            </a:r>
            <a:endParaRPr lang="en-US" sz="1600" dirty="0">
              <a:solidFill>
                <a:schemeClr val="tx1"/>
              </a:solidFill>
              <a:highlight>
                <a:srgbClr val="FFFF00"/>
              </a:highlight>
            </a:endParaRPr>
          </a:p>
          <a:p>
            <a:pPr marL="285750" indent="-285750">
              <a:buFont typeface="Arial" panose="020B0604020202020204" pitchFamily="34" charset="0"/>
              <a:buChar char="•"/>
            </a:pPr>
            <a:r>
              <a:rPr lang="en-US" sz="1800" dirty="0">
                <a:solidFill>
                  <a:schemeClr val="tx1"/>
                </a:solidFill>
                <a:effectLst/>
                <a:highlight>
                  <a:srgbClr val="FFFF00"/>
                </a:highlight>
                <a:latin typeface="Calibri" panose="020F0502020204030204" pitchFamily="34" charset="0"/>
                <a:ea typeface="Times New Roman" panose="02020603050405020304" pitchFamily="18" charset="0"/>
              </a:rPr>
              <a:t>Meet underwriting and risk requirements of Chamber Blue of KS for businesses enrolling for the 1</a:t>
            </a:r>
            <a:r>
              <a:rPr lang="en-US" sz="1800" baseline="30000" dirty="0">
                <a:solidFill>
                  <a:schemeClr val="tx1"/>
                </a:solidFill>
                <a:effectLst/>
                <a:highlight>
                  <a:srgbClr val="FFFF00"/>
                </a:highlight>
                <a:latin typeface="Calibri" panose="020F0502020204030204" pitchFamily="34" charset="0"/>
                <a:ea typeface="Times New Roman" panose="02020603050405020304" pitchFamily="18" charset="0"/>
              </a:rPr>
              <a:t>st</a:t>
            </a:r>
            <a:r>
              <a:rPr lang="en-US" sz="1800" dirty="0">
                <a:solidFill>
                  <a:schemeClr val="tx1"/>
                </a:solidFill>
                <a:effectLst/>
                <a:highlight>
                  <a:srgbClr val="FFFF00"/>
                </a:highlight>
                <a:latin typeface="Calibri" panose="020F0502020204030204" pitchFamily="34" charset="0"/>
                <a:ea typeface="Times New Roman" panose="02020603050405020304" pitchFamily="18" charset="0"/>
              </a:rPr>
              <a:t> time.  </a:t>
            </a:r>
            <a:endParaRPr lang="en-US" sz="1600" dirty="0">
              <a:solidFill>
                <a:schemeClr val="tx1"/>
              </a:solidFill>
              <a:highlight>
                <a:srgbClr val="FFFF00"/>
              </a:highlight>
            </a:endParaRPr>
          </a:p>
          <a:p>
            <a:pPr marL="285750" indent="-285750">
              <a:buFont typeface="Arial" panose="020B0604020202020204" pitchFamily="34" charset="0"/>
              <a:buChar char="•"/>
            </a:pPr>
            <a:r>
              <a:rPr lang="en-US" sz="1600" dirty="0">
                <a:solidFill>
                  <a:schemeClr val="tx1"/>
                </a:solidFill>
              </a:rPr>
              <a:t>Employer needs pay at least 25% of the lowest cost plan option offered.</a:t>
            </a:r>
            <a:endParaRPr lang="en-US" sz="1600" dirty="0">
              <a:solidFill>
                <a:schemeClr val="tx1"/>
              </a:solidFill>
              <a:cs typeface="Arial"/>
            </a:endParaRPr>
          </a:p>
          <a:p>
            <a:pPr marL="285750" indent="-285750">
              <a:buFont typeface="Arial" panose="020B0604020202020204" pitchFamily="34" charset="0"/>
              <a:buChar char="•"/>
            </a:pPr>
            <a:r>
              <a:rPr lang="en-US" sz="1600" dirty="0">
                <a:solidFill>
                  <a:schemeClr val="tx1"/>
                </a:solidFill>
              </a:rPr>
              <a:t>If the Employer exits Chamber Blue of KS, the Employer cannot re-enroll for </a:t>
            </a:r>
            <a:r>
              <a:rPr lang="en-US" sz="1600" dirty="0">
                <a:solidFill>
                  <a:schemeClr val="tx1"/>
                </a:solidFill>
                <a:highlight>
                  <a:srgbClr val="FFFF00"/>
                </a:highlight>
              </a:rPr>
              <a:t>3</a:t>
            </a:r>
            <a:r>
              <a:rPr lang="en-US" sz="1600" dirty="0">
                <a:solidFill>
                  <a:schemeClr val="tx1"/>
                </a:solidFill>
              </a:rPr>
              <a:t> years.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lvl="3" indent="0">
              <a:buNone/>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p:txBody>
      </p:sp>
      <p:pic>
        <p:nvPicPr>
          <p:cNvPr id="5" name="Picture 4" descr="A picture containing text&#10;&#10;Description automatically generated">
            <a:extLst>
              <a:ext uri="{FF2B5EF4-FFF2-40B4-BE49-F238E27FC236}">
                <a16:creationId xmlns:a16="http://schemas.microsoft.com/office/drawing/2014/main" id="{1757DA74-2583-4D7B-BFE9-E5F7058F1B42}"/>
              </a:ext>
            </a:extLst>
          </p:cNvPr>
          <p:cNvPicPr>
            <a:picLocks noChangeAspect="1"/>
          </p:cNvPicPr>
          <p:nvPr/>
        </p:nvPicPr>
        <p:blipFill>
          <a:blip r:embed="rId3"/>
          <a:stretch>
            <a:fillRect/>
          </a:stretch>
        </p:blipFill>
        <p:spPr>
          <a:xfrm>
            <a:off x="7390615" y="137451"/>
            <a:ext cx="1102936" cy="329800"/>
          </a:xfrm>
          <a:prstGeom prst="rect">
            <a:avLst/>
          </a:prstGeom>
        </p:spPr>
      </p:pic>
    </p:spTree>
    <p:extLst>
      <p:ext uri="{BB962C8B-B14F-4D97-AF65-F5344CB8AC3E}">
        <p14:creationId xmlns:p14="http://schemas.microsoft.com/office/powerpoint/2010/main" val="31866886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a:xfrm>
            <a:off x="4600577" y="236191"/>
            <a:ext cx="0" cy="4616495"/>
          </a:xfrm>
          <a:prstGeom prst="line">
            <a:avLst/>
          </a:prstGeom>
          <a:ln w="12700">
            <a:solidFill>
              <a:srgbClr val="003359"/>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D224B74-6490-9C49-B41A-F02CCEF1F9BA}"/>
              </a:ext>
            </a:extLst>
          </p:cNvPr>
          <p:cNvGrpSpPr/>
          <p:nvPr/>
        </p:nvGrpSpPr>
        <p:grpSpPr>
          <a:xfrm>
            <a:off x="4462710" y="457634"/>
            <a:ext cx="3329622" cy="498386"/>
            <a:chOff x="4386036" y="2397849"/>
            <a:chExt cx="3329622" cy="498386"/>
          </a:xfrm>
        </p:grpSpPr>
        <p:cxnSp>
          <p:nvCxnSpPr>
            <p:cNvPr id="6" name="Straight Connector 5"/>
            <p:cNvCxnSpPr/>
            <p:nvPr/>
          </p:nvCxnSpPr>
          <p:spPr>
            <a:xfrm flipH="1" flipV="1">
              <a:off x="4386036" y="2505709"/>
              <a:ext cx="383690" cy="539"/>
            </a:xfrm>
            <a:prstGeom prst="line">
              <a:avLst/>
            </a:prstGeom>
            <a:ln>
              <a:solidFill>
                <a:srgbClr val="0094D7"/>
              </a:solidFill>
              <a:tailEnd type="oval"/>
            </a:ln>
          </p:spPr>
          <p:style>
            <a:lnRef idx="1">
              <a:schemeClr val="accent1"/>
            </a:lnRef>
            <a:fillRef idx="0">
              <a:schemeClr val="accent1"/>
            </a:fillRef>
            <a:effectRef idx="0">
              <a:schemeClr val="accent1"/>
            </a:effectRef>
            <a:fontRef idx="minor">
              <a:schemeClr val="tx1"/>
            </a:fontRef>
          </p:style>
        </p:cxnSp>
        <p:sp>
          <p:nvSpPr>
            <p:cNvPr id="9" name="Text Placeholder 14"/>
            <p:cNvSpPr txBox="1">
              <a:spLocks/>
            </p:cNvSpPr>
            <p:nvPr/>
          </p:nvSpPr>
          <p:spPr>
            <a:xfrm>
              <a:off x="4758145" y="2610580"/>
              <a:ext cx="2957513" cy="28565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solidFill>
                    <a:srgbClr val="003359"/>
                  </a:solidFill>
                  <a:ea typeface="Arial Narrow" charset="0"/>
                  <a:cs typeface="Arial Narrow" charset="0"/>
                </a:rPr>
                <a:t>Promotion of Chamber Blue to new chambers and new businesses</a:t>
              </a:r>
            </a:p>
          </p:txBody>
        </p:sp>
        <p:sp>
          <p:nvSpPr>
            <p:cNvPr id="13" name="Text Placeholder 15"/>
            <p:cNvSpPr txBox="1">
              <a:spLocks/>
            </p:cNvSpPr>
            <p:nvPr/>
          </p:nvSpPr>
          <p:spPr>
            <a:xfrm>
              <a:off x="4769726" y="2397849"/>
              <a:ext cx="2664333" cy="216027"/>
            </a:xfrm>
            <a:prstGeom prst="rect">
              <a:avLst/>
            </a:prstGeom>
            <a:ln w="12700">
              <a:solidFill>
                <a:srgbClr val="0094D7"/>
              </a:solidFill>
            </a:ln>
          </p:spPr>
          <p:txBody>
            <a:bodyPr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10000"/>
                </a:lnSpc>
                <a:buNone/>
              </a:pPr>
              <a:r>
                <a:rPr lang="en-US" sz="1000" b="1" dirty="0">
                  <a:solidFill>
                    <a:srgbClr val="0094D7"/>
                  </a:solidFill>
                  <a:ea typeface="Arial Narrow" charset="0"/>
                  <a:cs typeface="Arial Narrow" charset="0"/>
                </a:rPr>
                <a:t>June 2023</a:t>
              </a:r>
            </a:p>
          </p:txBody>
        </p:sp>
      </p:grpSp>
      <p:grpSp>
        <p:nvGrpSpPr>
          <p:cNvPr id="34" name="Group 33">
            <a:extLst>
              <a:ext uri="{FF2B5EF4-FFF2-40B4-BE49-F238E27FC236}">
                <a16:creationId xmlns:a16="http://schemas.microsoft.com/office/drawing/2014/main" id="{B69FB809-0F95-4842-A34C-84EAEB3F842C}"/>
              </a:ext>
            </a:extLst>
          </p:cNvPr>
          <p:cNvGrpSpPr/>
          <p:nvPr/>
        </p:nvGrpSpPr>
        <p:grpSpPr>
          <a:xfrm>
            <a:off x="1267013" y="1145978"/>
            <a:ext cx="3491132" cy="490096"/>
            <a:chOff x="1270588" y="3210765"/>
            <a:chExt cx="3491132" cy="490096"/>
          </a:xfrm>
        </p:grpSpPr>
        <p:cxnSp>
          <p:nvCxnSpPr>
            <p:cNvPr id="7" name="Straight Connector 6"/>
            <p:cNvCxnSpPr/>
            <p:nvPr/>
          </p:nvCxnSpPr>
          <p:spPr>
            <a:xfrm flipH="1">
              <a:off x="4382281" y="3313163"/>
              <a:ext cx="379439" cy="0"/>
            </a:xfrm>
            <a:prstGeom prst="line">
              <a:avLst/>
            </a:prstGeom>
            <a:ln>
              <a:solidFill>
                <a:srgbClr val="0094D7"/>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 Placeholder 18"/>
            <p:cNvSpPr txBox="1">
              <a:spLocks/>
            </p:cNvSpPr>
            <p:nvPr/>
          </p:nvSpPr>
          <p:spPr>
            <a:xfrm>
              <a:off x="1270588" y="3415206"/>
              <a:ext cx="3115448" cy="28565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000" dirty="0">
                  <a:solidFill>
                    <a:srgbClr val="003359"/>
                  </a:solidFill>
                  <a:ea typeface="Arial Narrow" charset="0"/>
                  <a:cs typeface="Arial Narrow" charset="0"/>
                </a:rPr>
                <a:t>Survey results collected</a:t>
              </a:r>
            </a:p>
          </p:txBody>
        </p:sp>
        <p:sp>
          <p:nvSpPr>
            <p:cNvPr id="15" name="Text Placeholder 19"/>
            <p:cNvSpPr txBox="1">
              <a:spLocks/>
            </p:cNvSpPr>
            <p:nvPr/>
          </p:nvSpPr>
          <p:spPr>
            <a:xfrm>
              <a:off x="2548491" y="3210765"/>
              <a:ext cx="1831086" cy="216027"/>
            </a:xfrm>
            <a:prstGeom prst="rect">
              <a:avLst/>
            </a:prstGeom>
            <a:ln w="12700">
              <a:solidFill>
                <a:srgbClr val="0094D7"/>
              </a:solidFill>
            </a:ln>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30000"/>
                </a:lnSpc>
                <a:buNone/>
              </a:pPr>
              <a:r>
                <a:rPr lang="en-US" sz="1000" b="1" dirty="0">
                  <a:solidFill>
                    <a:srgbClr val="0094D7"/>
                  </a:solidFill>
                  <a:ea typeface="Arial Narrow" charset="0"/>
                  <a:cs typeface="Arial Narrow" charset="0"/>
                </a:rPr>
                <a:t>July 1 – August 18, 2023</a:t>
              </a:r>
            </a:p>
          </p:txBody>
        </p:sp>
      </p:grpSp>
      <p:grpSp>
        <p:nvGrpSpPr>
          <p:cNvPr id="35" name="Group 34">
            <a:extLst>
              <a:ext uri="{FF2B5EF4-FFF2-40B4-BE49-F238E27FC236}">
                <a16:creationId xmlns:a16="http://schemas.microsoft.com/office/drawing/2014/main" id="{88D97F56-3434-4545-A45C-8079EF44EE6B}"/>
              </a:ext>
            </a:extLst>
          </p:cNvPr>
          <p:cNvGrpSpPr/>
          <p:nvPr/>
        </p:nvGrpSpPr>
        <p:grpSpPr>
          <a:xfrm>
            <a:off x="4454975" y="1724687"/>
            <a:ext cx="3447181" cy="487008"/>
            <a:chOff x="4370701" y="3643221"/>
            <a:chExt cx="3447181" cy="487008"/>
          </a:xfrm>
        </p:grpSpPr>
        <p:cxnSp>
          <p:nvCxnSpPr>
            <p:cNvPr id="19" name="Straight Connector 18"/>
            <p:cNvCxnSpPr/>
            <p:nvPr/>
          </p:nvCxnSpPr>
          <p:spPr>
            <a:xfrm flipH="1" flipV="1">
              <a:off x="4370701" y="3756027"/>
              <a:ext cx="387445" cy="539"/>
            </a:xfrm>
            <a:prstGeom prst="line">
              <a:avLst/>
            </a:prstGeom>
            <a:ln>
              <a:solidFill>
                <a:srgbClr val="0094D7"/>
              </a:solidFill>
              <a:tailEnd type="oval"/>
            </a:ln>
          </p:spPr>
          <p:style>
            <a:lnRef idx="1">
              <a:schemeClr val="accent1"/>
            </a:lnRef>
            <a:fillRef idx="0">
              <a:schemeClr val="accent1"/>
            </a:fillRef>
            <a:effectRef idx="0">
              <a:schemeClr val="accent1"/>
            </a:effectRef>
            <a:fontRef idx="minor">
              <a:schemeClr val="tx1"/>
            </a:fontRef>
          </p:style>
        </p:cxnSp>
        <p:sp>
          <p:nvSpPr>
            <p:cNvPr id="20" name="Text Placeholder 13"/>
            <p:cNvSpPr txBox="1">
              <a:spLocks/>
            </p:cNvSpPr>
            <p:nvPr/>
          </p:nvSpPr>
          <p:spPr>
            <a:xfrm>
              <a:off x="4758145" y="3844574"/>
              <a:ext cx="3059737" cy="285655"/>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rgbClr val="003359"/>
                  </a:solidFill>
                  <a:ea typeface="Arial Narrow" charset="0"/>
                  <a:cs typeface="Arial Narrow" charset="0"/>
                </a:rPr>
                <a:t>Rating</a:t>
              </a:r>
            </a:p>
          </p:txBody>
        </p:sp>
        <p:sp>
          <p:nvSpPr>
            <p:cNvPr id="21" name="Text Placeholder 12"/>
            <p:cNvSpPr txBox="1">
              <a:spLocks/>
            </p:cNvSpPr>
            <p:nvPr/>
          </p:nvSpPr>
          <p:spPr>
            <a:xfrm>
              <a:off x="4758146" y="3643221"/>
              <a:ext cx="2664333" cy="216027"/>
            </a:xfrm>
            <a:prstGeom prst="rect">
              <a:avLst/>
            </a:prstGeom>
            <a:ln w="12700">
              <a:solidFill>
                <a:srgbClr val="0094D7"/>
              </a:solidFill>
            </a:ln>
          </p:spPr>
          <p:txBody>
            <a:bodyPr vert="horz" lIns="51435" tIns="25718" rIns="51435" bIns="2571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563"/>
                </a:spcBef>
              </a:pPr>
              <a:r>
                <a:rPr lang="en-US" sz="1000" b="1" dirty="0">
                  <a:solidFill>
                    <a:srgbClr val="0094D7"/>
                  </a:solidFill>
                  <a:ea typeface="Arial Narrow" charset="0"/>
                  <a:cs typeface="Arial Narrow" charset="0"/>
                </a:rPr>
                <a:t>September 2023</a:t>
              </a:r>
            </a:p>
          </p:txBody>
        </p:sp>
      </p:grpSp>
      <p:grpSp>
        <p:nvGrpSpPr>
          <p:cNvPr id="36" name="Group 35">
            <a:extLst>
              <a:ext uri="{FF2B5EF4-FFF2-40B4-BE49-F238E27FC236}">
                <a16:creationId xmlns:a16="http://schemas.microsoft.com/office/drawing/2014/main" id="{21B5BF63-B3FD-DC4E-9A7C-3802C908DA00}"/>
              </a:ext>
            </a:extLst>
          </p:cNvPr>
          <p:cNvGrpSpPr/>
          <p:nvPr/>
        </p:nvGrpSpPr>
        <p:grpSpPr>
          <a:xfrm>
            <a:off x="1267013" y="2378715"/>
            <a:ext cx="3527124" cy="862873"/>
            <a:chOff x="1270587" y="4148116"/>
            <a:chExt cx="3527124" cy="707483"/>
          </a:xfrm>
        </p:grpSpPr>
        <p:cxnSp>
          <p:nvCxnSpPr>
            <p:cNvPr id="22" name="Straight Connector 21"/>
            <p:cNvCxnSpPr/>
            <p:nvPr/>
          </p:nvCxnSpPr>
          <p:spPr>
            <a:xfrm flipH="1">
              <a:off x="4418272" y="4250514"/>
              <a:ext cx="379439" cy="0"/>
            </a:xfrm>
            <a:prstGeom prst="line">
              <a:avLst/>
            </a:prstGeom>
            <a:ln>
              <a:solidFill>
                <a:srgbClr val="0094D7"/>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Text Placeholder 18"/>
            <p:cNvSpPr txBox="1">
              <a:spLocks/>
            </p:cNvSpPr>
            <p:nvPr/>
          </p:nvSpPr>
          <p:spPr>
            <a:xfrm>
              <a:off x="1270587" y="4389501"/>
              <a:ext cx="3151439" cy="4660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000" dirty="0">
                  <a:solidFill>
                    <a:srgbClr val="003359"/>
                  </a:solidFill>
                  <a:ea typeface="Arial Narrow" charset="0"/>
                  <a:cs typeface="Arial Narrow" charset="0"/>
                </a:rPr>
                <a:t>Renewal to CCEKS</a:t>
              </a:r>
            </a:p>
            <a:p>
              <a:pPr marL="0" indent="0" algn="r">
                <a:lnSpc>
                  <a:spcPct val="100000"/>
                </a:lnSpc>
                <a:spcBef>
                  <a:spcPts val="0"/>
                </a:spcBef>
                <a:buNone/>
              </a:pPr>
              <a:r>
                <a:rPr lang="en-US" sz="1000" dirty="0">
                  <a:solidFill>
                    <a:srgbClr val="003359"/>
                  </a:solidFill>
                  <a:ea typeface="Arial Narrow" charset="0"/>
                  <a:cs typeface="Arial Narrow" charset="0"/>
                </a:rPr>
                <a:t>Renewal communication to existing groups and new businesses </a:t>
              </a:r>
            </a:p>
            <a:p>
              <a:pPr marL="0" indent="0" algn="r">
                <a:lnSpc>
                  <a:spcPct val="100000"/>
                </a:lnSpc>
                <a:spcBef>
                  <a:spcPts val="0"/>
                </a:spcBef>
                <a:buNone/>
              </a:pPr>
              <a:endParaRPr lang="en-US" sz="1000" dirty="0">
                <a:solidFill>
                  <a:srgbClr val="003359"/>
                </a:solidFill>
                <a:ea typeface="Arial Narrow" charset="0"/>
                <a:cs typeface="Arial Narrow" charset="0"/>
              </a:endParaRPr>
            </a:p>
            <a:p>
              <a:pPr marL="0" indent="0" algn="r">
                <a:lnSpc>
                  <a:spcPct val="100000"/>
                </a:lnSpc>
                <a:spcBef>
                  <a:spcPts val="0"/>
                </a:spcBef>
                <a:buNone/>
              </a:pPr>
              <a:endParaRPr lang="en-US" sz="1000" dirty="0">
                <a:solidFill>
                  <a:srgbClr val="003359"/>
                </a:solidFill>
                <a:ea typeface="Arial Narrow" charset="0"/>
                <a:cs typeface="Arial Narrow" charset="0"/>
              </a:endParaRPr>
            </a:p>
            <a:p>
              <a:pPr marL="0" indent="0" algn="r">
                <a:lnSpc>
                  <a:spcPct val="100000"/>
                </a:lnSpc>
                <a:spcBef>
                  <a:spcPts val="0"/>
                </a:spcBef>
                <a:buNone/>
              </a:pPr>
              <a:endParaRPr lang="en-US" sz="1000" dirty="0">
                <a:solidFill>
                  <a:srgbClr val="003359"/>
                </a:solidFill>
                <a:ea typeface="Arial Narrow" charset="0"/>
                <a:cs typeface="Arial Narrow" charset="0"/>
              </a:endParaRPr>
            </a:p>
          </p:txBody>
        </p:sp>
        <p:sp>
          <p:nvSpPr>
            <p:cNvPr id="24" name="Text Placeholder 19"/>
            <p:cNvSpPr txBox="1">
              <a:spLocks/>
            </p:cNvSpPr>
            <p:nvPr/>
          </p:nvSpPr>
          <p:spPr>
            <a:xfrm>
              <a:off x="2584481" y="4148116"/>
              <a:ext cx="1831086" cy="216027"/>
            </a:xfrm>
            <a:prstGeom prst="rect">
              <a:avLst/>
            </a:prstGeom>
            <a:ln w="12700">
              <a:solidFill>
                <a:srgbClr val="0094D7"/>
              </a:solidFill>
            </a:ln>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30000"/>
                </a:lnSpc>
                <a:buNone/>
              </a:pPr>
              <a:r>
                <a:rPr lang="en-US" sz="1000" b="1" dirty="0">
                  <a:solidFill>
                    <a:srgbClr val="0094D7"/>
                  </a:solidFill>
                  <a:ea typeface="Arial Narrow" charset="0"/>
                  <a:cs typeface="Arial Narrow" charset="0"/>
                </a:rPr>
                <a:t>October 2023</a:t>
              </a:r>
            </a:p>
          </p:txBody>
        </p:sp>
      </p:grpSp>
      <p:grpSp>
        <p:nvGrpSpPr>
          <p:cNvPr id="37" name="Group 36">
            <a:extLst>
              <a:ext uri="{FF2B5EF4-FFF2-40B4-BE49-F238E27FC236}">
                <a16:creationId xmlns:a16="http://schemas.microsoft.com/office/drawing/2014/main" id="{E796547A-B313-5A45-878A-C3C554209E78}"/>
              </a:ext>
            </a:extLst>
          </p:cNvPr>
          <p:cNvGrpSpPr/>
          <p:nvPr/>
        </p:nvGrpSpPr>
        <p:grpSpPr>
          <a:xfrm>
            <a:off x="4462710" y="3128783"/>
            <a:ext cx="3439446" cy="626546"/>
            <a:chOff x="4437990" y="4496330"/>
            <a:chExt cx="3439446" cy="626546"/>
          </a:xfrm>
        </p:grpSpPr>
        <p:cxnSp>
          <p:nvCxnSpPr>
            <p:cNvPr id="25" name="Straight Connector 24"/>
            <p:cNvCxnSpPr/>
            <p:nvPr/>
          </p:nvCxnSpPr>
          <p:spPr>
            <a:xfrm flipH="1" flipV="1">
              <a:off x="4437990" y="4609135"/>
              <a:ext cx="387445" cy="539"/>
            </a:xfrm>
            <a:prstGeom prst="line">
              <a:avLst/>
            </a:prstGeom>
            <a:ln>
              <a:solidFill>
                <a:srgbClr val="0094D7"/>
              </a:solidFill>
              <a:tailEnd type="oval"/>
            </a:ln>
          </p:spPr>
          <p:style>
            <a:lnRef idx="1">
              <a:schemeClr val="accent1"/>
            </a:lnRef>
            <a:fillRef idx="0">
              <a:schemeClr val="accent1"/>
            </a:fillRef>
            <a:effectRef idx="0">
              <a:schemeClr val="accent1"/>
            </a:effectRef>
            <a:fontRef idx="minor">
              <a:schemeClr val="tx1"/>
            </a:fontRef>
          </p:style>
        </p:cxnSp>
        <p:sp>
          <p:nvSpPr>
            <p:cNvPr id="26" name="Text Placeholder 13"/>
            <p:cNvSpPr txBox="1">
              <a:spLocks/>
            </p:cNvSpPr>
            <p:nvPr/>
          </p:nvSpPr>
          <p:spPr>
            <a:xfrm>
              <a:off x="4817699" y="4837221"/>
              <a:ext cx="3059737" cy="285655"/>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buNone/>
              </a:pPr>
              <a:r>
                <a:rPr lang="en-US" sz="1000" dirty="0">
                  <a:solidFill>
                    <a:srgbClr val="003359"/>
                  </a:solidFill>
                  <a:ea typeface="Arial Narrow" charset="0"/>
                  <a:cs typeface="Arial Narrow" charset="0"/>
                </a:rPr>
                <a:t>Member enrollment: New groups and Renewals</a:t>
              </a:r>
            </a:p>
            <a:p>
              <a:pPr algn="l"/>
              <a:endParaRPr lang="en-US" sz="1000" dirty="0">
                <a:solidFill>
                  <a:srgbClr val="003359"/>
                </a:solidFill>
                <a:ea typeface="Arial Narrow" charset="0"/>
                <a:cs typeface="Arial Narrow" charset="0"/>
              </a:endParaRPr>
            </a:p>
          </p:txBody>
        </p:sp>
        <p:sp>
          <p:nvSpPr>
            <p:cNvPr id="27" name="Text Placeholder 12"/>
            <p:cNvSpPr txBox="1">
              <a:spLocks/>
            </p:cNvSpPr>
            <p:nvPr/>
          </p:nvSpPr>
          <p:spPr>
            <a:xfrm>
              <a:off x="4825435" y="4496330"/>
              <a:ext cx="2664333" cy="216027"/>
            </a:xfrm>
            <a:prstGeom prst="rect">
              <a:avLst/>
            </a:prstGeom>
            <a:ln w="12700">
              <a:solidFill>
                <a:srgbClr val="0094D7"/>
              </a:solidFill>
            </a:ln>
          </p:spPr>
          <p:txBody>
            <a:bodyPr vert="horz" lIns="51435" tIns="25718" rIns="51435" bIns="2571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30000"/>
                </a:lnSpc>
                <a:buNone/>
              </a:pPr>
              <a:r>
                <a:rPr lang="en-US" sz="1000" b="1" dirty="0">
                  <a:solidFill>
                    <a:srgbClr val="0094D7"/>
                  </a:solidFill>
                  <a:ea typeface="Arial Narrow" charset="0"/>
                  <a:cs typeface="Arial Narrow" charset="0"/>
                </a:rPr>
                <a:t>November 1-15, 2023</a:t>
              </a:r>
            </a:p>
          </p:txBody>
        </p:sp>
      </p:grpSp>
      <p:sp>
        <p:nvSpPr>
          <p:cNvPr id="17" name="Title 16">
            <a:extLst>
              <a:ext uri="{FF2B5EF4-FFF2-40B4-BE49-F238E27FC236}">
                <a16:creationId xmlns:a16="http://schemas.microsoft.com/office/drawing/2014/main" id="{3520C28A-6CEE-6244-887B-BB8F9991CCB1}"/>
              </a:ext>
            </a:extLst>
          </p:cNvPr>
          <p:cNvSpPr>
            <a:spLocks noGrp="1"/>
          </p:cNvSpPr>
          <p:nvPr>
            <p:ph type="title"/>
          </p:nvPr>
        </p:nvSpPr>
        <p:spPr>
          <a:xfrm>
            <a:off x="457789" y="268561"/>
            <a:ext cx="3775509" cy="391111"/>
          </a:xfrm>
        </p:spPr>
        <p:txBody>
          <a:bodyPr>
            <a:normAutofit/>
          </a:bodyPr>
          <a:lstStyle/>
          <a:p>
            <a:r>
              <a:rPr lang="en-US" dirty="0"/>
              <a:t>Timeline</a:t>
            </a:r>
          </a:p>
        </p:txBody>
      </p:sp>
      <p:grpSp>
        <p:nvGrpSpPr>
          <p:cNvPr id="39" name="Group 38">
            <a:extLst>
              <a:ext uri="{FF2B5EF4-FFF2-40B4-BE49-F238E27FC236}">
                <a16:creationId xmlns:a16="http://schemas.microsoft.com/office/drawing/2014/main" id="{00638AFE-678D-2044-B321-FAB4314ADF77}"/>
              </a:ext>
            </a:extLst>
          </p:cNvPr>
          <p:cNvGrpSpPr/>
          <p:nvPr/>
        </p:nvGrpSpPr>
        <p:grpSpPr>
          <a:xfrm>
            <a:off x="1267013" y="3756661"/>
            <a:ext cx="3527124" cy="527041"/>
            <a:chOff x="1270587" y="4148116"/>
            <a:chExt cx="3527124" cy="527041"/>
          </a:xfrm>
        </p:grpSpPr>
        <p:cxnSp>
          <p:nvCxnSpPr>
            <p:cNvPr id="40" name="Straight Connector 39">
              <a:extLst>
                <a:ext uri="{FF2B5EF4-FFF2-40B4-BE49-F238E27FC236}">
                  <a16:creationId xmlns:a16="http://schemas.microsoft.com/office/drawing/2014/main" id="{0F2DDA4F-7034-BB4E-81C4-63D850CB2CD1}"/>
                </a:ext>
              </a:extLst>
            </p:cNvPr>
            <p:cNvCxnSpPr/>
            <p:nvPr/>
          </p:nvCxnSpPr>
          <p:spPr>
            <a:xfrm flipH="1">
              <a:off x="4418272" y="4250514"/>
              <a:ext cx="379439" cy="0"/>
            </a:xfrm>
            <a:prstGeom prst="line">
              <a:avLst/>
            </a:prstGeom>
            <a:ln>
              <a:solidFill>
                <a:srgbClr val="0094D7"/>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1" name="Text Placeholder 18">
              <a:extLst>
                <a:ext uri="{FF2B5EF4-FFF2-40B4-BE49-F238E27FC236}">
                  <a16:creationId xmlns:a16="http://schemas.microsoft.com/office/drawing/2014/main" id="{DB995487-24A3-F749-AA8A-09554519B63F}"/>
                </a:ext>
              </a:extLst>
            </p:cNvPr>
            <p:cNvSpPr txBox="1">
              <a:spLocks/>
            </p:cNvSpPr>
            <p:nvPr/>
          </p:nvSpPr>
          <p:spPr>
            <a:xfrm>
              <a:off x="1270587" y="4389502"/>
              <a:ext cx="3151439" cy="28565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000" dirty="0">
                  <a:solidFill>
                    <a:srgbClr val="003359"/>
                  </a:solidFill>
                  <a:ea typeface="Arial Narrow" charset="0"/>
                  <a:cs typeface="Arial Narrow" charset="0"/>
                </a:rPr>
                <a:t>Rates finalized</a:t>
              </a:r>
            </a:p>
            <a:p>
              <a:pPr marL="0" indent="0" algn="r">
                <a:lnSpc>
                  <a:spcPct val="100000"/>
                </a:lnSpc>
                <a:spcBef>
                  <a:spcPts val="0"/>
                </a:spcBef>
                <a:buNone/>
              </a:pPr>
              <a:endParaRPr lang="en-US" sz="1000" dirty="0">
                <a:solidFill>
                  <a:srgbClr val="003359"/>
                </a:solidFill>
                <a:ea typeface="Arial Narrow" charset="0"/>
                <a:cs typeface="Arial Narrow" charset="0"/>
              </a:endParaRPr>
            </a:p>
            <a:p>
              <a:pPr marL="0" indent="0" algn="r">
                <a:lnSpc>
                  <a:spcPct val="100000"/>
                </a:lnSpc>
                <a:spcBef>
                  <a:spcPts val="0"/>
                </a:spcBef>
                <a:buNone/>
              </a:pPr>
              <a:endParaRPr lang="en-US" sz="1000" dirty="0">
                <a:solidFill>
                  <a:srgbClr val="003359"/>
                </a:solidFill>
                <a:ea typeface="Arial Narrow" charset="0"/>
                <a:cs typeface="Arial Narrow" charset="0"/>
              </a:endParaRPr>
            </a:p>
          </p:txBody>
        </p:sp>
        <p:sp>
          <p:nvSpPr>
            <p:cNvPr id="42" name="Text Placeholder 19">
              <a:extLst>
                <a:ext uri="{FF2B5EF4-FFF2-40B4-BE49-F238E27FC236}">
                  <a16:creationId xmlns:a16="http://schemas.microsoft.com/office/drawing/2014/main" id="{3E366080-403C-9249-8C78-41FEC758068E}"/>
                </a:ext>
              </a:extLst>
            </p:cNvPr>
            <p:cNvSpPr txBox="1">
              <a:spLocks/>
            </p:cNvSpPr>
            <p:nvPr/>
          </p:nvSpPr>
          <p:spPr>
            <a:xfrm>
              <a:off x="2584481" y="4148116"/>
              <a:ext cx="1831086" cy="216027"/>
            </a:xfrm>
            <a:prstGeom prst="rect">
              <a:avLst/>
            </a:prstGeom>
            <a:ln w="12700">
              <a:solidFill>
                <a:srgbClr val="0094D7"/>
              </a:solidFill>
            </a:ln>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30000"/>
                </a:lnSpc>
                <a:buNone/>
              </a:pPr>
              <a:r>
                <a:rPr lang="en-US" sz="1000" b="1" dirty="0">
                  <a:solidFill>
                    <a:srgbClr val="0094D7"/>
                  </a:solidFill>
                  <a:ea typeface="Arial Narrow" charset="0"/>
                  <a:cs typeface="Arial Narrow" charset="0"/>
                </a:rPr>
                <a:t>December 1, 2023</a:t>
              </a:r>
            </a:p>
          </p:txBody>
        </p:sp>
      </p:grpSp>
      <p:grpSp>
        <p:nvGrpSpPr>
          <p:cNvPr id="38" name="Group 37">
            <a:extLst>
              <a:ext uri="{FF2B5EF4-FFF2-40B4-BE49-F238E27FC236}">
                <a16:creationId xmlns:a16="http://schemas.microsoft.com/office/drawing/2014/main" id="{832E0BCB-AB6B-8C4C-8281-F405CEE2B342}"/>
              </a:ext>
            </a:extLst>
          </p:cNvPr>
          <p:cNvGrpSpPr/>
          <p:nvPr/>
        </p:nvGrpSpPr>
        <p:grpSpPr>
          <a:xfrm>
            <a:off x="4450722" y="4340743"/>
            <a:ext cx="3447181" cy="485108"/>
            <a:chOff x="4437990" y="4622442"/>
            <a:chExt cx="3447181" cy="485103"/>
          </a:xfrm>
        </p:grpSpPr>
        <p:cxnSp>
          <p:nvCxnSpPr>
            <p:cNvPr id="43" name="Straight Connector 42">
              <a:extLst>
                <a:ext uri="{FF2B5EF4-FFF2-40B4-BE49-F238E27FC236}">
                  <a16:creationId xmlns:a16="http://schemas.microsoft.com/office/drawing/2014/main" id="{22BFADA0-2062-A845-A3FE-4B9EE50ACDFD}"/>
                </a:ext>
              </a:extLst>
            </p:cNvPr>
            <p:cNvCxnSpPr/>
            <p:nvPr/>
          </p:nvCxnSpPr>
          <p:spPr>
            <a:xfrm flipH="1" flipV="1">
              <a:off x="4437990" y="4727373"/>
              <a:ext cx="387445" cy="539"/>
            </a:xfrm>
            <a:prstGeom prst="line">
              <a:avLst/>
            </a:prstGeom>
            <a:ln>
              <a:solidFill>
                <a:srgbClr val="0094D7"/>
              </a:solidFill>
              <a:tailEnd type="oval"/>
            </a:ln>
          </p:spPr>
          <p:style>
            <a:lnRef idx="1">
              <a:schemeClr val="accent1"/>
            </a:lnRef>
            <a:fillRef idx="0">
              <a:schemeClr val="accent1"/>
            </a:fillRef>
            <a:effectRef idx="0">
              <a:schemeClr val="accent1"/>
            </a:effectRef>
            <a:fontRef idx="minor">
              <a:schemeClr val="tx1"/>
            </a:fontRef>
          </p:style>
        </p:cxnSp>
        <p:sp>
          <p:nvSpPr>
            <p:cNvPr id="44" name="Text Placeholder 13">
              <a:extLst>
                <a:ext uri="{FF2B5EF4-FFF2-40B4-BE49-F238E27FC236}">
                  <a16:creationId xmlns:a16="http://schemas.microsoft.com/office/drawing/2014/main" id="{B0C28F0B-1613-5047-A337-10448116DB13}"/>
                </a:ext>
              </a:extLst>
            </p:cNvPr>
            <p:cNvSpPr txBox="1">
              <a:spLocks/>
            </p:cNvSpPr>
            <p:nvPr/>
          </p:nvSpPr>
          <p:spPr>
            <a:xfrm>
              <a:off x="4825434" y="4821890"/>
              <a:ext cx="3059737" cy="285655"/>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rgbClr val="003359"/>
                  </a:solidFill>
                  <a:ea typeface="Arial Narrow" charset="0"/>
                  <a:cs typeface="Arial Narrow" charset="0"/>
                </a:rPr>
                <a:t>Member welcome materials &amp; ID cards are mailed</a:t>
              </a:r>
            </a:p>
          </p:txBody>
        </p:sp>
        <p:sp>
          <p:nvSpPr>
            <p:cNvPr id="45" name="Text Placeholder 12">
              <a:extLst>
                <a:ext uri="{FF2B5EF4-FFF2-40B4-BE49-F238E27FC236}">
                  <a16:creationId xmlns:a16="http://schemas.microsoft.com/office/drawing/2014/main" id="{0F3D26D5-63E4-3349-8163-F268F7C4D754}"/>
                </a:ext>
              </a:extLst>
            </p:cNvPr>
            <p:cNvSpPr txBox="1">
              <a:spLocks/>
            </p:cNvSpPr>
            <p:nvPr/>
          </p:nvSpPr>
          <p:spPr>
            <a:xfrm>
              <a:off x="4825435" y="4622442"/>
              <a:ext cx="2664333" cy="216027"/>
            </a:xfrm>
            <a:prstGeom prst="rect">
              <a:avLst/>
            </a:prstGeom>
            <a:ln w="12700">
              <a:solidFill>
                <a:srgbClr val="0094D7"/>
              </a:solidFill>
            </a:ln>
          </p:spPr>
          <p:txBody>
            <a:bodyPr vert="horz" lIns="51435" tIns="25718" rIns="51435" bIns="2571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563"/>
                </a:spcBef>
              </a:pPr>
              <a:r>
                <a:rPr lang="en-US" sz="1000" b="1" dirty="0">
                  <a:solidFill>
                    <a:srgbClr val="0094D7"/>
                  </a:solidFill>
                  <a:ea typeface="Arial Narrow" charset="0"/>
                  <a:cs typeface="Arial Narrow" charset="0"/>
                </a:rPr>
                <a:t>December 22, 2023</a:t>
              </a:r>
            </a:p>
          </p:txBody>
        </p:sp>
      </p:grpSp>
    </p:spTree>
    <p:extLst>
      <p:ext uri="{BB962C8B-B14F-4D97-AF65-F5344CB8AC3E}">
        <p14:creationId xmlns:p14="http://schemas.microsoft.com/office/powerpoint/2010/main" val="12043864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C1D7-BAEA-9A4A-A82C-5F9D40DA047E}"/>
              </a:ext>
            </a:extLst>
          </p:cNvPr>
          <p:cNvSpPr>
            <a:spLocks noGrp="1"/>
          </p:cNvSpPr>
          <p:nvPr>
            <p:ph type="title"/>
          </p:nvPr>
        </p:nvSpPr>
        <p:spPr>
          <a:xfrm>
            <a:off x="435942" y="408624"/>
            <a:ext cx="1869268" cy="391111"/>
          </a:xfrm>
        </p:spPr>
        <p:txBody>
          <a:bodyPr anchor="t">
            <a:normAutofit fontScale="90000"/>
          </a:bodyPr>
          <a:lstStyle/>
          <a:p>
            <a:r>
              <a:rPr lang="en-US" dirty="0"/>
              <a:t>Chambers Committed to Chamber Blue of KS</a:t>
            </a:r>
          </a:p>
        </p:txBody>
      </p:sp>
      <p:pic>
        <p:nvPicPr>
          <p:cNvPr id="4" name="Picture 3">
            <a:extLst>
              <a:ext uri="{FF2B5EF4-FFF2-40B4-BE49-F238E27FC236}">
                <a16:creationId xmlns:a16="http://schemas.microsoft.com/office/drawing/2014/main" id="{7B68D4FD-5185-1525-7776-5D4F2854EF08}"/>
              </a:ext>
            </a:extLst>
          </p:cNvPr>
          <p:cNvPicPr>
            <a:picLocks noChangeAspect="1"/>
          </p:cNvPicPr>
          <p:nvPr/>
        </p:nvPicPr>
        <p:blipFill rotWithShape="1">
          <a:blip r:embed="rId3"/>
          <a:srcRect r="6003"/>
          <a:stretch/>
        </p:blipFill>
        <p:spPr>
          <a:xfrm>
            <a:off x="2399356" y="205740"/>
            <a:ext cx="6054113" cy="4846320"/>
          </a:xfrm>
          <a:prstGeom prst="rect">
            <a:avLst/>
          </a:prstGeom>
        </p:spPr>
      </p:pic>
    </p:spTree>
    <p:extLst>
      <p:ext uri="{BB962C8B-B14F-4D97-AF65-F5344CB8AC3E}">
        <p14:creationId xmlns:p14="http://schemas.microsoft.com/office/powerpoint/2010/main" val="34845511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228F2-1DB8-20B8-9630-05FF1F3BE1A7}"/>
              </a:ext>
            </a:extLst>
          </p:cNvPr>
          <p:cNvPicPr>
            <a:picLocks noChangeAspect="1"/>
          </p:cNvPicPr>
          <p:nvPr/>
        </p:nvPicPr>
        <p:blipFill rotWithShape="1">
          <a:blip r:embed="rId2"/>
          <a:srcRect b="3324"/>
          <a:stretch/>
        </p:blipFill>
        <p:spPr>
          <a:xfrm>
            <a:off x="900846" y="85489"/>
            <a:ext cx="6724122" cy="4972522"/>
          </a:xfrm>
          <a:prstGeom prst="rect">
            <a:avLst/>
          </a:prstGeom>
        </p:spPr>
      </p:pic>
    </p:spTree>
    <p:extLst>
      <p:ext uri="{BB962C8B-B14F-4D97-AF65-F5344CB8AC3E}">
        <p14:creationId xmlns:p14="http://schemas.microsoft.com/office/powerpoint/2010/main" val="10974518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1CB75A90-2F6F-2E4F-982C-F0D9D5B41290}"/>
              </a:ext>
            </a:extLst>
          </p:cNvPr>
          <p:cNvSpPr>
            <a:spLocks noGrp="1"/>
          </p:cNvSpPr>
          <p:nvPr>
            <p:ph type="title"/>
          </p:nvPr>
        </p:nvSpPr>
        <p:spPr>
          <a:xfrm>
            <a:off x="794479" y="746269"/>
            <a:ext cx="4586990" cy="391111"/>
          </a:xfrm>
        </p:spPr>
        <p:txBody>
          <a:bodyPr/>
          <a:lstStyle/>
          <a:p>
            <a:r>
              <a:rPr lang="en-US" err="1"/>
              <a:t>HealthyOptions</a:t>
            </a:r>
            <a:endParaRPr lang="en-US"/>
          </a:p>
        </p:txBody>
      </p:sp>
      <p:pic>
        <p:nvPicPr>
          <p:cNvPr id="8" name="Picture Placeholder 7">
            <a:extLst>
              <a:ext uri="{FF2B5EF4-FFF2-40B4-BE49-F238E27FC236}">
                <a16:creationId xmlns:a16="http://schemas.microsoft.com/office/drawing/2014/main" id="{F63E70BF-1A90-4A4C-8ABA-3EBC03DCC8C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6175948" y="504669"/>
            <a:ext cx="2968052" cy="4127292"/>
          </a:xfrm>
        </p:spPr>
      </p:pic>
      <p:sp>
        <p:nvSpPr>
          <p:cNvPr id="6" name="Text Placeholder 5">
            <a:extLst>
              <a:ext uri="{FF2B5EF4-FFF2-40B4-BE49-F238E27FC236}">
                <a16:creationId xmlns:a16="http://schemas.microsoft.com/office/drawing/2014/main" id="{E575EEFF-6EB5-DA4F-AA21-09B330C909FB}"/>
              </a:ext>
            </a:extLst>
          </p:cNvPr>
          <p:cNvSpPr>
            <a:spLocks noGrp="1"/>
          </p:cNvSpPr>
          <p:nvPr>
            <p:ph type="body" sz="quarter" idx="13"/>
          </p:nvPr>
        </p:nvSpPr>
        <p:spPr/>
        <p:txBody>
          <a:bodyPr/>
          <a:lstStyle/>
          <a:p>
            <a:r>
              <a:rPr lang="en-US"/>
              <a:t>Your resource for living a healthier life</a:t>
            </a:r>
          </a:p>
        </p:txBody>
      </p:sp>
      <p:sp>
        <p:nvSpPr>
          <p:cNvPr id="34" name="Text Placeholder 33">
            <a:extLst>
              <a:ext uri="{FF2B5EF4-FFF2-40B4-BE49-F238E27FC236}">
                <a16:creationId xmlns:a16="http://schemas.microsoft.com/office/drawing/2014/main" id="{91B572E8-A575-E441-9A14-8EA411D63935}"/>
              </a:ext>
            </a:extLst>
          </p:cNvPr>
          <p:cNvSpPr>
            <a:spLocks noGrp="1"/>
          </p:cNvSpPr>
          <p:nvPr>
            <p:ph type="body" sz="quarter" idx="17"/>
          </p:nvPr>
        </p:nvSpPr>
        <p:spPr>
          <a:xfrm>
            <a:off x="794479" y="1768214"/>
            <a:ext cx="4586989" cy="2863745"/>
          </a:xfrm>
        </p:spPr>
        <p:txBody>
          <a:bodyPr>
            <a:normAutofit/>
          </a:bodyPr>
          <a:lstStyle/>
          <a:p>
            <a:pPr lvl="2">
              <a:spcAft>
                <a:spcPts val="1200"/>
              </a:spcAft>
            </a:pPr>
            <a:r>
              <a:rPr lang="en-US" sz="1600"/>
              <a:t>Hands-on health tools</a:t>
            </a:r>
          </a:p>
          <a:p>
            <a:pPr lvl="2">
              <a:spcAft>
                <a:spcPts val="1200"/>
              </a:spcAft>
            </a:pPr>
            <a:r>
              <a:rPr lang="en-US" sz="1600"/>
              <a:t>Disease and case management</a:t>
            </a:r>
          </a:p>
          <a:p>
            <a:pPr lvl="2">
              <a:spcAft>
                <a:spcPts val="1200"/>
              </a:spcAft>
            </a:pPr>
            <a:r>
              <a:rPr lang="en-US" sz="1600"/>
              <a:t>Behavioral health</a:t>
            </a:r>
          </a:p>
          <a:p>
            <a:pPr lvl="2">
              <a:spcAft>
                <a:spcPts val="1200"/>
              </a:spcAft>
            </a:pPr>
            <a:r>
              <a:rPr lang="en-US" sz="1600"/>
              <a:t>Personalized health and wellness platform,</a:t>
            </a:r>
            <a:br>
              <a:rPr lang="en-US" sz="1600"/>
            </a:br>
            <a:r>
              <a:rPr lang="en-US" sz="1600"/>
              <a:t>powered by WebMD ONE &amp; mobile app </a:t>
            </a:r>
          </a:p>
          <a:p>
            <a:pPr lvl="2">
              <a:spcAft>
                <a:spcPts val="1200"/>
              </a:spcAft>
            </a:pPr>
            <a:r>
              <a:rPr lang="en-US" sz="1600"/>
              <a:t>Blue365</a:t>
            </a:r>
          </a:p>
          <a:p>
            <a:pPr lvl="2">
              <a:spcAft>
                <a:spcPts val="1200"/>
              </a:spcAft>
            </a:pPr>
            <a:endParaRPr lang="en-US" sz="1400"/>
          </a:p>
        </p:txBody>
      </p:sp>
      <p:pic>
        <p:nvPicPr>
          <p:cNvPr id="7" name="Picture 6" descr="A picture containing text&#10;&#10;Description automatically generated">
            <a:extLst>
              <a:ext uri="{FF2B5EF4-FFF2-40B4-BE49-F238E27FC236}">
                <a16:creationId xmlns:a16="http://schemas.microsoft.com/office/drawing/2014/main" id="{66CA0E62-DB19-B742-B3C5-4B26416EC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0580" y="2775971"/>
            <a:ext cx="1528555" cy="443993"/>
          </a:xfrm>
          <a:prstGeom prst="rect">
            <a:avLst/>
          </a:prstGeom>
        </p:spPr>
      </p:pic>
    </p:spTree>
    <p:extLst>
      <p:ext uri="{BB962C8B-B14F-4D97-AF65-F5344CB8AC3E}">
        <p14:creationId xmlns:p14="http://schemas.microsoft.com/office/powerpoint/2010/main" val="1890906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1CB75A90-2F6F-2E4F-982C-F0D9D5B41290}"/>
              </a:ext>
            </a:extLst>
          </p:cNvPr>
          <p:cNvSpPr>
            <a:spLocks noGrp="1"/>
          </p:cNvSpPr>
          <p:nvPr>
            <p:ph type="title"/>
          </p:nvPr>
        </p:nvSpPr>
        <p:spPr>
          <a:xfrm>
            <a:off x="794479" y="746269"/>
            <a:ext cx="4586990" cy="391111"/>
          </a:xfrm>
        </p:spPr>
        <p:txBody>
          <a:bodyPr>
            <a:normAutofit fontScale="90000"/>
          </a:bodyPr>
          <a:lstStyle/>
          <a:p>
            <a:r>
              <a:rPr lang="en-US"/>
              <a:t>A faster, easier way to</a:t>
            </a:r>
            <a:br>
              <a:rPr lang="en-US"/>
            </a:br>
            <a:r>
              <a:rPr lang="en-US"/>
              <a:t>see a doctor</a:t>
            </a:r>
          </a:p>
        </p:txBody>
      </p:sp>
      <p:pic>
        <p:nvPicPr>
          <p:cNvPr id="3" name="Picture Placeholder 2">
            <a:extLst>
              <a:ext uri="{FF2B5EF4-FFF2-40B4-BE49-F238E27FC236}">
                <a16:creationId xmlns:a16="http://schemas.microsoft.com/office/drawing/2014/main" id="{343C61CE-1B34-CF49-9AA1-09C18441B26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4" name="Text Placeholder 33">
            <a:extLst>
              <a:ext uri="{FF2B5EF4-FFF2-40B4-BE49-F238E27FC236}">
                <a16:creationId xmlns:a16="http://schemas.microsoft.com/office/drawing/2014/main" id="{91B572E8-A575-E441-9A14-8EA411D63935}"/>
              </a:ext>
            </a:extLst>
          </p:cNvPr>
          <p:cNvSpPr>
            <a:spLocks noGrp="1"/>
          </p:cNvSpPr>
          <p:nvPr>
            <p:ph type="body" sz="quarter" idx="17"/>
          </p:nvPr>
        </p:nvSpPr>
        <p:spPr>
          <a:xfrm>
            <a:off x="794479" y="1768214"/>
            <a:ext cx="4586989" cy="2863745"/>
          </a:xfrm>
        </p:spPr>
        <p:txBody>
          <a:bodyPr>
            <a:normAutofit/>
          </a:bodyPr>
          <a:lstStyle/>
          <a:p>
            <a:pPr marL="4763" lvl="2" indent="0">
              <a:spcAft>
                <a:spcPts val="1200"/>
              </a:spcAft>
              <a:buNone/>
            </a:pPr>
            <a:r>
              <a:rPr lang="en-US" sz="1800" b="1"/>
              <a:t>Telehealth through </a:t>
            </a:r>
            <a:r>
              <a:rPr lang="en-US" sz="1800" b="1" err="1"/>
              <a:t>Amwell</a:t>
            </a:r>
            <a:r>
              <a:rPr lang="en-US" sz="1800" b="1"/>
              <a:t> connects you with a doctor anytime, anywhere</a:t>
            </a:r>
          </a:p>
          <a:p>
            <a:pPr marL="4763" lvl="2" indent="0">
              <a:spcAft>
                <a:spcPts val="1200"/>
              </a:spcAft>
              <a:buNone/>
            </a:pPr>
            <a:r>
              <a:rPr lang="en-US" sz="1400"/>
              <a:t>Consult with a doctor by computer, tablet or phone</a:t>
            </a:r>
          </a:p>
          <a:p>
            <a:pPr lvl="2">
              <a:spcAft>
                <a:spcPts val="1200"/>
              </a:spcAft>
            </a:pPr>
            <a:r>
              <a:rPr lang="en-US" sz="1400"/>
              <a:t>Affordable, easy and convenient – available 24/7/365</a:t>
            </a:r>
          </a:p>
          <a:p>
            <a:pPr lvl="2">
              <a:spcAft>
                <a:spcPts val="1200"/>
              </a:spcAft>
            </a:pPr>
            <a:r>
              <a:rPr lang="en-US" sz="1400"/>
              <a:t>A choice of trusted, U.S. board-certified doctors</a:t>
            </a:r>
          </a:p>
          <a:p>
            <a:pPr lvl="2">
              <a:spcAft>
                <a:spcPts val="1200"/>
              </a:spcAft>
            </a:pPr>
            <a:r>
              <a:rPr lang="en-US" sz="1400"/>
              <a:t>No appointment, no waiting</a:t>
            </a:r>
          </a:p>
          <a:p>
            <a:pPr lvl="2">
              <a:spcAft>
                <a:spcPts val="1200"/>
              </a:spcAft>
            </a:pPr>
            <a:r>
              <a:rPr lang="en-US" sz="1400"/>
              <a:t>Prescriptions as needed</a:t>
            </a:r>
          </a:p>
        </p:txBody>
      </p:sp>
    </p:spTree>
    <p:extLst>
      <p:ext uri="{BB962C8B-B14F-4D97-AF65-F5344CB8AC3E}">
        <p14:creationId xmlns:p14="http://schemas.microsoft.com/office/powerpoint/2010/main" val="20837638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9" y="809469"/>
            <a:ext cx="4586990" cy="391111"/>
          </a:xfrm>
        </p:spPr>
        <p:txBody>
          <a:bodyPr>
            <a:normAutofit fontScale="90000"/>
          </a:bodyPr>
          <a:lstStyle/>
          <a:p>
            <a:r>
              <a:rPr lang="en-US" dirty="0"/>
              <a:t>What is an Association Health Plan (AHP)?</a:t>
            </a:r>
          </a:p>
        </p:txBody>
      </p:sp>
      <p:sp>
        <p:nvSpPr>
          <p:cNvPr id="4" name="Content Placeholder 3"/>
          <p:cNvSpPr>
            <a:spLocks noGrp="1"/>
          </p:cNvSpPr>
          <p:nvPr>
            <p:ph idx="10"/>
          </p:nvPr>
        </p:nvSpPr>
        <p:spPr>
          <a:xfrm>
            <a:off x="794479" y="1781623"/>
            <a:ext cx="4586990" cy="3288217"/>
          </a:xfrm>
        </p:spPr>
        <p:txBody>
          <a:bodyPr>
            <a:normAutofit/>
          </a:bodyPr>
          <a:lstStyle/>
          <a:p>
            <a:r>
              <a:rPr lang="en-US" sz="1600" dirty="0">
                <a:solidFill>
                  <a:srgbClr val="58595B"/>
                </a:solidFill>
                <a:latin typeface="Arial Narrow" panose="020B0604020202020204" pitchFamily="34" charset="0"/>
                <a:cs typeface="Arial Narrow" panose="020B0604020202020204" pitchFamily="34" charset="0"/>
              </a:rPr>
              <a:t>A type of group medical insurance for organizations that allow smaller companies to access the health insurance savings associated with large group medical coverage. </a:t>
            </a:r>
          </a:p>
          <a:p>
            <a:endParaRPr lang="en-US" dirty="0"/>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570733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1CB75A90-2F6F-2E4F-982C-F0D9D5B41290}"/>
              </a:ext>
            </a:extLst>
          </p:cNvPr>
          <p:cNvSpPr>
            <a:spLocks noGrp="1"/>
          </p:cNvSpPr>
          <p:nvPr>
            <p:ph type="title"/>
          </p:nvPr>
        </p:nvSpPr>
        <p:spPr>
          <a:xfrm>
            <a:off x="794479" y="746269"/>
            <a:ext cx="4586990" cy="391111"/>
          </a:xfrm>
        </p:spPr>
        <p:txBody>
          <a:bodyPr anchor="t">
            <a:normAutofit/>
          </a:bodyPr>
          <a:lstStyle/>
          <a:p>
            <a:r>
              <a:rPr lang="en-US" sz="2200"/>
              <a:t>Instant information. Always on.</a:t>
            </a:r>
          </a:p>
        </p:txBody>
      </p:sp>
      <p:sp>
        <p:nvSpPr>
          <p:cNvPr id="6" name="Text Placeholder 5">
            <a:extLst>
              <a:ext uri="{FF2B5EF4-FFF2-40B4-BE49-F238E27FC236}">
                <a16:creationId xmlns:a16="http://schemas.microsoft.com/office/drawing/2014/main" id="{E575EEFF-6EB5-DA4F-AA21-09B330C909FB}"/>
              </a:ext>
            </a:extLst>
          </p:cNvPr>
          <p:cNvSpPr>
            <a:spLocks noGrp="1"/>
          </p:cNvSpPr>
          <p:nvPr>
            <p:ph idx="1"/>
          </p:nvPr>
        </p:nvSpPr>
        <p:spPr>
          <a:xfrm>
            <a:off x="794479" y="1178919"/>
            <a:ext cx="4586990" cy="250143"/>
          </a:xfrm>
        </p:spPr>
        <p:txBody>
          <a:bodyPr>
            <a:normAutofit/>
          </a:bodyPr>
          <a:lstStyle/>
          <a:p>
            <a:r>
              <a:rPr lang="en-US" sz="1200">
                <a:solidFill>
                  <a:srgbClr val="58595B"/>
                </a:solidFill>
              </a:rPr>
              <a:t>bcbsks.com</a:t>
            </a:r>
          </a:p>
        </p:txBody>
      </p:sp>
      <p:sp>
        <p:nvSpPr>
          <p:cNvPr id="34" name="Text Placeholder 33">
            <a:extLst>
              <a:ext uri="{FF2B5EF4-FFF2-40B4-BE49-F238E27FC236}">
                <a16:creationId xmlns:a16="http://schemas.microsoft.com/office/drawing/2014/main" id="{91B572E8-A575-E441-9A14-8EA411D63935}"/>
              </a:ext>
            </a:extLst>
          </p:cNvPr>
          <p:cNvSpPr>
            <a:spLocks noGrp="1"/>
          </p:cNvSpPr>
          <p:nvPr>
            <p:ph idx="10"/>
          </p:nvPr>
        </p:nvSpPr>
        <p:spPr>
          <a:xfrm>
            <a:off x="794479" y="1763843"/>
            <a:ext cx="4586990" cy="2868119"/>
          </a:xfrm>
        </p:spPr>
        <p:txBody>
          <a:bodyPr vert="horz" lIns="0" tIns="0" rIns="0" bIns="0" rtlCol="0">
            <a:normAutofit/>
          </a:bodyPr>
          <a:lstStyle/>
          <a:p>
            <a:pPr marL="229870" lvl="2" indent="-115570">
              <a:spcAft>
                <a:spcPts val="1200"/>
              </a:spcAft>
            </a:pPr>
            <a:r>
              <a:rPr lang="en-US" sz="1600" dirty="0" err="1">
                <a:solidFill>
                  <a:srgbClr val="005EB8"/>
                </a:solidFill>
              </a:rPr>
              <a:t>BlueAccess</a:t>
            </a:r>
            <a:r>
              <a:rPr lang="en-US" sz="1600" dirty="0">
                <a:solidFill>
                  <a:srgbClr val="005EB8"/>
                </a:solidFill>
              </a:rPr>
              <a:t>® member portal + Mobile App</a:t>
            </a:r>
          </a:p>
          <a:p>
            <a:pPr marL="229870" lvl="2" indent="-115570">
              <a:spcAft>
                <a:spcPts val="1200"/>
              </a:spcAft>
            </a:pPr>
            <a:r>
              <a:rPr lang="en-US" sz="1600" dirty="0">
                <a:solidFill>
                  <a:srgbClr val="005EB8"/>
                </a:solidFill>
              </a:rPr>
              <a:t>Doctor &amp; Hospital finder</a:t>
            </a:r>
          </a:p>
          <a:p>
            <a:pPr marL="229870" lvl="2" indent="-115570">
              <a:spcAft>
                <a:spcPts val="1200"/>
              </a:spcAft>
            </a:pPr>
            <a:endParaRPr lang="en-US" sz="1600" baseline="30000" dirty="0">
              <a:solidFill>
                <a:srgbClr val="005EB8"/>
              </a:solidFill>
            </a:endParaRPr>
          </a:p>
          <a:p>
            <a:pPr marL="114300" lvl="2" indent="0">
              <a:spcAft>
                <a:spcPts val="1200"/>
              </a:spcAft>
              <a:buNone/>
            </a:pPr>
            <a:endParaRPr lang="en-US" sz="1600" dirty="0">
              <a:solidFill>
                <a:srgbClr val="005EB8"/>
              </a:solidFill>
            </a:endParaRPr>
          </a:p>
        </p:txBody>
      </p:sp>
      <p:pic>
        <p:nvPicPr>
          <p:cNvPr id="3" name="Picture 2" descr="Searching for a provider in mobile app.">
            <a:extLst>
              <a:ext uri="{FF2B5EF4-FFF2-40B4-BE49-F238E27FC236}">
                <a16:creationId xmlns:a16="http://schemas.microsoft.com/office/drawing/2014/main" id="{FBFA885D-93D8-B9E6-4CCC-2B0DA1C2E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57" r="31841"/>
          <a:stretch/>
        </p:blipFill>
        <p:spPr bwMode="auto">
          <a:xfrm>
            <a:off x="6175948" y="504669"/>
            <a:ext cx="2968052" cy="4127292"/>
          </a:xfrm>
          <a:prstGeom prst="rect">
            <a:avLst/>
          </a:prstGeom>
          <a:noFill/>
        </p:spPr>
      </p:pic>
    </p:spTree>
    <p:extLst>
      <p:ext uri="{BB962C8B-B14F-4D97-AF65-F5344CB8AC3E}">
        <p14:creationId xmlns:p14="http://schemas.microsoft.com/office/powerpoint/2010/main" val="38490445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1CB75A90-2F6F-2E4F-982C-F0D9D5B41290}"/>
              </a:ext>
            </a:extLst>
          </p:cNvPr>
          <p:cNvSpPr>
            <a:spLocks noGrp="1"/>
          </p:cNvSpPr>
          <p:nvPr>
            <p:ph type="title"/>
          </p:nvPr>
        </p:nvSpPr>
        <p:spPr>
          <a:xfrm>
            <a:off x="794479" y="746269"/>
            <a:ext cx="4586990" cy="391111"/>
          </a:xfrm>
        </p:spPr>
        <p:txBody>
          <a:bodyPr/>
          <a:lstStyle/>
          <a:p>
            <a:r>
              <a:rPr lang="en-US"/>
              <a:t>Prime Therapeutics</a:t>
            </a:r>
          </a:p>
        </p:txBody>
      </p:sp>
      <p:sp>
        <p:nvSpPr>
          <p:cNvPr id="6" name="Text Placeholder 5">
            <a:extLst>
              <a:ext uri="{FF2B5EF4-FFF2-40B4-BE49-F238E27FC236}">
                <a16:creationId xmlns:a16="http://schemas.microsoft.com/office/drawing/2014/main" id="{E575EEFF-6EB5-DA4F-AA21-09B330C909FB}"/>
              </a:ext>
            </a:extLst>
          </p:cNvPr>
          <p:cNvSpPr>
            <a:spLocks noGrp="1"/>
          </p:cNvSpPr>
          <p:nvPr>
            <p:ph type="body" sz="quarter" idx="13"/>
          </p:nvPr>
        </p:nvSpPr>
        <p:spPr/>
        <p:txBody>
          <a:bodyPr/>
          <a:lstStyle/>
          <a:p>
            <a:r>
              <a:rPr lang="en-US" err="1">
                <a:solidFill>
                  <a:srgbClr val="005EB8"/>
                </a:solidFill>
              </a:rPr>
              <a:t>myprime.com</a:t>
            </a:r>
            <a:endParaRPr lang="en-US">
              <a:solidFill>
                <a:srgbClr val="005EB8"/>
              </a:solidFill>
            </a:endParaRPr>
          </a:p>
        </p:txBody>
      </p:sp>
      <p:sp>
        <p:nvSpPr>
          <p:cNvPr id="34" name="Text Placeholder 33">
            <a:extLst>
              <a:ext uri="{FF2B5EF4-FFF2-40B4-BE49-F238E27FC236}">
                <a16:creationId xmlns:a16="http://schemas.microsoft.com/office/drawing/2014/main" id="{91B572E8-A575-E441-9A14-8EA411D63935}"/>
              </a:ext>
            </a:extLst>
          </p:cNvPr>
          <p:cNvSpPr>
            <a:spLocks noGrp="1"/>
          </p:cNvSpPr>
          <p:nvPr>
            <p:ph type="body" sz="quarter" idx="17"/>
          </p:nvPr>
        </p:nvSpPr>
        <p:spPr>
          <a:xfrm>
            <a:off x="794479" y="1768214"/>
            <a:ext cx="4586989" cy="2863745"/>
          </a:xfrm>
        </p:spPr>
        <p:txBody>
          <a:bodyPr>
            <a:normAutofit/>
          </a:bodyPr>
          <a:lstStyle/>
          <a:p>
            <a:pPr marL="230188" lvl="2" indent="-115888">
              <a:spcAft>
                <a:spcPts val="1200"/>
              </a:spcAft>
            </a:pPr>
            <a:r>
              <a:rPr lang="en-US" sz="1600"/>
              <a:t>Pharmacy benefit manager</a:t>
            </a:r>
          </a:p>
          <a:p>
            <a:pPr marL="230188" lvl="2" indent="-115888">
              <a:spcAft>
                <a:spcPts val="2400"/>
              </a:spcAft>
            </a:pPr>
            <a:r>
              <a:rPr lang="en-US" sz="1600"/>
              <a:t>On-site doctors, pharmacists and nursing staff</a:t>
            </a:r>
          </a:p>
        </p:txBody>
      </p:sp>
      <p:pic>
        <p:nvPicPr>
          <p:cNvPr id="7" name="Picture Placeholder 6" descr="A person holding the hand to the face&#10;&#10;Description automatically generated">
            <a:extLst>
              <a:ext uri="{FF2B5EF4-FFF2-40B4-BE49-F238E27FC236}">
                <a16:creationId xmlns:a16="http://schemas.microsoft.com/office/drawing/2014/main" id="{2BE3CDF1-D39C-1E4F-8B25-4129C8C210E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703853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1CB75A90-2F6F-2E4F-982C-F0D9D5B41290}"/>
              </a:ext>
            </a:extLst>
          </p:cNvPr>
          <p:cNvSpPr>
            <a:spLocks noGrp="1"/>
          </p:cNvSpPr>
          <p:nvPr>
            <p:ph type="title"/>
          </p:nvPr>
        </p:nvSpPr>
        <p:spPr>
          <a:xfrm>
            <a:off x="794479" y="746269"/>
            <a:ext cx="4586990" cy="391111"/>
          </a:xfrm>
        </p:spPr>
        <p:txBody>
          <a:bodyPr>
            <a:normAutofit/>
          </a:bodyPr>
          <a:lstStyle/>
          <a:p>
            <a:r>
              <a:rPr lang="en-US"/>
              <a:t>Range of products</a:t>
            </a:r>
          </a:p>
        </p:txBody>
      </p:sp>
      <p:pic>
        <p:nvPicPr>
          <p:cNvPr id="3" name="Picture Placeholder 2">
            <a:extLst>
              <a:ext uri="{FF2B5EF4-FFF2-40B4-BE49-F238E27FC236}">
                <a16:creationId xmlns:a16="http://schemas.microsoft.com/office/drawing/2014/main" id="{3997F981-4293-C045-B706-42F1B1D8071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4" name="Text Placeholder 33">
            <a:extLst>
              <a:ext uri="{FF2B5EF4-FFF2-40B4-BE49-F238E27FC236}">
                <a16:creationId xmlns:a16="http://schemas.microsoft.com/office/drawing/2014/main" id="{91B572E8-A575-E441-9A14-8EA411D63935}"/>
              </a:ext>
            </a:extLst>
          </p:cNvPr>
          <p:cNvSpPr>
            <a:spLocks noGrp="1"/>
          </p:cNvSpPr>
          <p:nvPr>
            <p:ph type="body" sz="quarter" idx="17"/>
          </p:nvPr>
        </p:nvSpPr>
        <p:spPr>
          <a:xfrm>
            <a:off x="794480" y="1400466"/>
            <a:ext cx="4586989" cy="2863745"/>
          </a:xfrm>
        </p:spPr>
        <p:txBody>
          <a:bodyPr>
            <a:normAutofit/>
          </a:bodyPr>
          <a:lstStyle/>
          <a:p>
            <a:pPr marL="114300" lvl="2" indent="0">
              <a:spcAft>
                <a:spcPts val="1200"/>
              </a:spcAft>
              <a:buNone/>
            </a:pPr>
            <a:r>
              <a:rPr lang="en-US" sz="1800"/>
              <a:t>Advance Insurance Company of Kansas </a:t>
            </a:r>
          </a:p>
          <a:p>
            <a:pPr lvl="2">
              <a:spcAft>
                <a:spcPts val="1200"/>
              </a:spcAft>
            </a:pPr>
            <a:r>
              <a:rPr lang="en-US" sz="1400"/>
              <a:t>Life insurance (Basic &amp; Voluntary)</a:t>
            </a:r>
          </a:p>
          <a:p>
            <a:pPr lvl="2">
              <a:spcAft>
                <a:spcPts val="1200"/>
              </a:spcAft>
            </a:pPr>
            <a:r>
              <a:rPr lang="en-US" sz="1400"/>
              <a:t>Disability insurance</a:t>
            </a:r>
          </a:p>
          <a:p>
            <a:pPr marL="114300" lvl="2" indent="0">
              <a:spcAft>
                <a:spcPts val="1200"/>
              </a:spcAft>
              <a:buNone/>
            </a:pPr>
            <a:r>
              <a:rPr lang="en-US" sz="1800"/>
              <a:t>Dental</a:t>
            </a:r>
          </a:p>
          <a:p>
            <a:pPr marL="114300" lvl="2" indent="0">
              <a:spcAft>
                <a:spcPts val="1200"/>
              </a:spcAft>
              <a:buNone/>
            </a:pPr>
            <a:r>
              <a:rPr lang="en-US" sz="1800"/>
              <a:t>Specialty benefits | Secure 300/Secure HIP</a:t>
            </a:r>
          </a:p>
        </p:txBody>
      </p:sp>
    </p:spTree>
    <p:extLst>
      <p:ext uri="{BB962C8B-B14F-4D97-AF65-F5344CB8AC3E}">
        <p14:creationId xmlns:p14="http://schemas.microsoft.com/office/powerpoint/2010/main" val="27089110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C1D7-BAEA-9A4A-A82C-5F9D40DA047E}"/>
              </a:ext>
            </a:extLst>
          </p:cNvPr>
          <p:cNvSpPr>
            <a:spLocks noGrp="1"/>
          </p:cNvSpPr>
          <p:nvPr>
            <p:ph type="title"/>
          </p:nvPr>
        </p:nvSpPr>
        <p:spPr>
          <a:xfrm>
            <a:off x="558312" y="577905"/>
            <a:ext cx="8017797" cy="391111"/>
          </a:xfrm>
        </p:spPr>
        <p:txBody>
          <a:bodyPr anchor="t">
            <a:normAutofit/>
          </a:bodyPr>
          <a:lstStyle/>
          <a:p>
            <a:r>
              <a:rPr lang="en-US"/>
              <a:t>Active in the Community</a:t>
            </a:r>
          </a:p>
        </p:txBody>
      </p:sp>
      <p:sp>
        <p:nvSpPr>
          <p:cNvPr id="4" name="Content Placeholder 3">
            <a:extLst>
              <a:ext uri="{FF2B5EF4-FFF2-40B4-BE49-F238E27FC236}">
                <a16:creationId xmlns:a16="http://schemas.microsoft.com/office/drawing/2014/main" id="{3A56CB60-2B68-ED42-BD29-274376AF4D6B}"/>
              </a:ext>
            </a:extLst>
          </p:cNvPr>
          <p:cNvSpPr>
            <a:spLocks noGrp="1"/>
          </p:cNvSpPr>
          <p:nvPr>
            <p:ph idx="10"/>
          </p:nvPr>
        </p:nvSpPr>
        <p:spPr>
          <a:xfrm>
            <a:off x="558313" y="1147920"/>
            <a:ext cx="3775509" cy="3784739"/>
          </a:xfrm>
        </p:spPr>
        <p:txBody>
          <a:bodyPr>
            <a:normAutofit/>
          </a:bodyPr>
          <a:lstStyle/>
          <a:p>
            <a:r>
              <a:rPr lang="en-US" sz="1600" b="1">
                <a:solidFill>
                  <a:srgbClr val="58595B"/>
                </a:solidFill>
                <a:latin typeface="Arial Narrow" panose="020B0604020202020204" pitchFamily="34" charset="0"/>
                <a:cs typeface="Arial Narrow" panose="020B0604020202020204" pitchFamily="34" charset="0"/>
              </a:rPr>
              <a:t>Support across Kansas</a:t>
            </a:r>
          </a:p>
          <a:p>
            <a:pPr marL="230188" lvl="2" indent="-115888">
              <a:buFont typeface="Arial"/>
              <a:buChar char="•"/>
            </a:pPr>
            <a:r>
              <a:rPr lang="en-US" sz="1600"/>
              <a:t>Bike share programs</a:t>
            </a:r>
          </a:p>
          <a:p>
            <a:pPr marL="230188" lvl="2" indent="-115888">
              <a:buFont typeface="Arial"/>
              <a:buChar char="•"/>
            </a:pPr>
            <a:r>
              <a:rPr lang="en-US" sz="1600"/>
              <a:t>Harvesters</a:t>
            </a:r>
          </a:p>
          <a:p>
            <a:pPr marL="230188" lvl="2" indent="-115888">
              <a:buFont typeface="Arial"/>
              <a:buChar char="•"/>
            </a:pPr>
            <a:r>
              <a:rPr lang="en-US" sz="1600"/>
              <a:t>United Way projects</a:t>
            </a:r>
          </a:p>
          <a:p>
            <a:pPr marL="230188" lvl="2" indent="-115888">
              <a:buFont typeface="Arial"/>
              <a:buChar char="•"/>
            </a:pPr>
            <a:r>
              <a:rPr lang="en-US" sz="1600"/>
              <a:t>Ronald McDonald House</a:t>
            </a:r>
          </a:p>
          <a:p>
            <a:pPr marL="230188" lvl="2" indent="-115888">
              <a:buFont typeface="Arial"/>
              <a:buChar char="•"/>
            </a:pPr>
            <a:r>
              <a:rPr lang="en-US" sz="1600"/>
              <a:t>Go Noodle</a:t>
            </a:r>
          </a:p>
          <a:p>
            <a:pPr marL="230188" lvl="2" indent="-115888">
              <a:buFont typeface="Arial"/>
              <a:buChar char="•"/>
            </a:pPr>
            <a:r>
              <a:rPr lang="en-US" sz="1600"/>
              <a:t>March of Dimes</a:t>
            </a:r>
          </a:p>
          <a:p>
            <a:pPr marL="230188" lvl="2" indent="-115888">
              <a:buFont typeface="Arial"/>
              <a:buChar char="•"/>
            </a:pPr>
            <a:r>
              <a:rPr lang="en-US" sz="1600"/>
              <a:t>and more... </a:t>
            </a:r>
          </a:p>
          <a:p>
            <a:pPr marL="285750" indent="-285750">
              <a:buFont typeface="Arial" panose="020B0604020202020204" pitchFamily="34" charset="0"/>
              <a:buChar char="•"/>
            </a:pPr>
            <a:endParaRPr lang="en-US" sz="1600"/>
          </a:p>
        </p:txBody>
      </p:sp>
      <p:pic>
        <p:nvPicPr>
          <p:cNvPr id="9" name="Picture 8" descr="A picture containing person&#10;&#10;Description automatically generated">
            <a:extLst>
              <a:ext uri="{FF2B5EF4-FFF2-40B4-BE49-F238E27FC236}">
                <a16:creationId xmlns:a16="http://schemas.microsoft.com/office/drawing/2014/main" id="{07433597-FFE6-3B40-ADDB-365B4AA95D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0179" y="969016"/>
            <a:ext cx="3775509" cy="3784739"/>
          </a:xfrm>
          <a:prstGeom prst="rect">
            <a:avLst/>
          </a:prstGeom>
          <a:noFill/>
        </p:spPr>
      </p:pic>
    </p:spTree>
    <p:extLst>
      <p:ext uri="{BB962C8B-B14F-4D97-AF65-F5344CB8AC3E}">
        <p14:creationId xmlns:p14="http://schemas.microsoft.com/office/powerpoint/2010/main" val="44246826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4FAFE-1299-0E4A-8CF5-E769B42986A7}"/>
              </a:ext>
            </a:extLst>
          </p:cNvPr>
          <p:cNvSpPr>
            <a:spLocks noGrp="1"/>
          </p:cNvSpPr>
          <p:nvPr>
            <p:ph type="body" sz="quarter" idx="12"/>
          </p:nvPr>
        </p:nvSpPr>
        <p:spPr/>
        <p:txBody>
          <a:bodyPr/>
          <a:lstStyle/>
          <a:p>
            <a:r>
              <a:rPr lang="en-US" dirty="0">
                <a:latin typeface="Arial Narrow"/>
              </a:rPr>
              <a:t>Jeremy McGuire</a:t>
            </a:r>
            <a:endParaRPr lang="en-US" dirty="0"/>
          </a:p>
        </p:txBody>
      </p:sp>
      <p:sp>
        <p:nvSpPr>
          <p:cNvPr id="3" name="Text Placeholder 2">
            <a:extLst>
              <a:ext uri="{FF2B5EF4-FFF2-40B4-BE49-F238E27FC236}">
                <a16:creationId xmlns:a16="http://schemas.microsoft.com/office/drawing/2014/main" id="{64ECC2F6-681E-3D49-B95A-A7E3E591F947}"/>
              </a:ext>
            </a:extLst>
          </p:cNvPr>
          <p:cNvSpPr>
            <a:spLocks noGrp="1"/>
          </p:cNvSpPr>
          <p:nvPr>
            <p:ph type="body" sz="quarter" idx="13"/>
          </p:nvPr>
        </p:nvSpPr>
        <p:spPr/>
        <p:txBody>
          <a:bodyPr vert="horz" lIns="0" tIns="0" rIns="0" bIns="0" rtlCol="0" anchor="t">
            <a:normAutofit/>
          </a:bodyPr>
          <a:lstStyle/>
          <a:p>
            <a:r>
              <a:rPr lang="en-US" dirty="0">
                <a:latin typeface="Arial Narrow"/>
              </a:rPr>
              <a:t>Group Sales Advisor</a:t>
            </a:r>
            <a:endParaRPr lang="en-US" dirty="0"/>
          </a:p>
        </p:txBody>
      </p:sp>
    </p:spTree>
    <p:extLst>
      <p:ext uri="{BB962C8B-B14F-4D97-AF65-F5344CB8AC3E}">
        <p14:creationId xmlns:p14="http://schemas.microsoft.com/office/powerpoint/2010/main" val="404443788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D391-25D0-8640-BBC0-A419A58E5617}"/>
              </a:ext>
            </a:extLst>
          </p:cNvPr>
          <p:cNvSpPr>
            <a:spLocks noGrp="1"/>
          </p:cNvSpPr>
          <p:nvPr>
            <p:ph type="title"/>
          </p:nvPr>
        </p:nvSpPr>
        <p:spPr/>
        <p:txBody>
          <a:bodyPr/>
          <a:lstStyle/>
          <a:p>
            <a:r>
              <a:rPr lang="en-US"/>
              <a:t>Glossary</a:t>
            </a:r>
          </a:p>
        </p:txBody>
      </p:sp>
      <p:sp>
        <p:nvSpPr>
          <p:cNvPr id="3" name="Content Placeholder 2">
            <a:extLst>
              <a:ext uri="{FF2B5EF4-FFF2-40B4-BE49-F238E27FC236}">
                <a16:creationId xmlns:a16="http://schemas.microsoft.com/office/drawing/2014/main" id="{D3038539-838C-BA48-A42D-B1FDF2A718BA}"/>
              </a:ext>
            </a:extLst>
          </p:cNvPr>
          <p:cNvSpPr>
            <a:spLocks noGrp="1"/>
          </p:cNvSpPr>
          <p:nvPr>
            <p:ph idx="10"/>
          </p:nvPr>
        </p:nvSpPr>
        <p:spPr>
          <a:xfrm>
            <a:off x="567891" y="969016"/>
            <a:ext cx="3775509" cy="3986705"/>
          </a:xfrm>
        </p:spPr>
        <p:txBody>
          <a:bodyPr vert="horz" lIns="0" tIns="0" rIns="0" bIns="0" rtlCol="0" anchor="t">
            <a:normAutofit fontScale="47500" lnSpcReduction="20000"/>
          </a:bodyPr>
          <a:lstStyle/>
          <a:p>
            <a:r>
              <a:rPr lang="en-US" b="1"/>
              <a:t>Allowed Amount </a:t>
            </a:r>
            <a:endParaRPr lang="en-US"/>
          </a:p>
          <a:p>
            <a:r>
              <a:rPr lang="en-US">
                <a:solidFill>
                  <a:schemeClr val="tx1"/>
                </a:solidFill>
              </a:rPr>
              <a:t>The amount Blue Cross determines as the maximum amount paid for the medical service provided. </a:t>
            </a:r>
          </a:p>
          <a:p>
            <a:r>
              <a:rPr lang="en-US" b="1"/>
              <a:t>Coinsurance </a:t>
            </a:r>
            <a:endParaRPr lang="en-US"/>
          </a:p>
          <a:p>
            <a:r>
              <a:rPr lang="en-US">
                <a:solidFill>
                  <a:schemeClr val="tx1"/>
                </a:solidFill>
              </a:rPr>
              <a:t>Coinsurance is your share of the cost of a covered medical service after you’ve met your deductible for your benefit period. </a:t>
            </a:r>
          </a:p>
          <a:p>
            <a:r>
              <a:rPr lang="en-US" b="1"/>
              <a:t>Contract Count</a:t>
            </a:r>
          </a:p>
          <a:p>
            <a:r>
              <a:rPr lang="en-US" sz="1900">
                <a:solidFill>
                  <a:schemeClr val="tx1"/>
                </a:solidFill>
              </a:rPr>
              <a:t>Number of employee contracts enrolled within each business. An employee could enroll as employee only, or as a family and it would be considered as one contract. This will be the number that is used to calculate group participation requirements. The employee is issued one contract or agreement that outlines the benefits to be paid on their behalf to a third party if certain defined events occur.</a:t>
            </a:r>
            <a:endParaRPr lang="en-US" sz="1900">
              <a:solidFill>
                <a:schemeClr val="tx1"/>
              </a:solidFill>
              <a:cs typeface="Arial"/>
            </a:endParaRPr>
          </a:p>
          <a:p>
            <a:r>
              <a:rPr lang="en-US" b="1"/>
              <a:t>Copayment or Copay </a:t>
            </a:r>
            <a:endParaRPr lang="en-US"/>
          </a:p>
          <a:p>
            <a:r>
              <a:rPr lang="en-US">
                <a:solidFill>
                  <a:schemeClr val="tx1"/>
                </a:solidFill>
              </a:rPr>
              <a:t>A copayment is the set dollar amount you pay (for example, the $20 you pay when you check out at the doctor’s office) for medical services or prescription drugs at the time you receive them. </a:t>
            </a:r>
          </a:p>
          <a:p>
            <a:r>
              <a:rPr lang="en-US" b="1"/>
              <a:t>Deductible </a:t>
            </a:r>
            <a:endParaRPr lang="en-US"/>
          </a:p>
          <a:p>
            <a:r>
              <a:rPr lang="en-US">
                <a:solidFill>
                  <a:schemeClr val="tx1"/>
                </a:solidFill>
              </a:rPr>
              <a:t>A deductible is the set dollar amount you pay toward covered medical services each benefit period before Blue Cross starts paying toward those services. </a:t>
            </a:r>
          </a:p>
        </p:txBody>
      </p:sp>
      <p:sp>
        <p:nvSpPr>
          <p:cNvPr id="4" name="Content Placeholder 3">
            <a:extLst>
              <a:ext uri="{FF2B5EF4-FFF2-40B4-BE49-F238E27FC236}">
                <a16:creationId xmlns:a16="http://schemas.microsoft.com/office/drawing/2014/main" id="{A12762D5-B280-4240-8880-AA55CA5BBD35}"/>
              </a:ext>
            </a:extLst>
          </p:cNvPr>
          <p:cNvSpPr>
            <a:spLocks noGrp="1"/>
          </p:cNvSpPr>
          <p:nvPr>
            <p:ph idx="11"/>
          </p:nvPr>
        </p:nvSpPr>
        <p:spPr>
          <a:xfrm>
            <a:off x="4810179" y="990975"/>
            <a:ext cx="3775509" cy="3784739"/>
          </a:xfrm>
        </p:spPr>
        <p:txBody>
          <a:bodyPr>
            <a:normAutofit fontScale="77500" lnSpcReduction="20000"/>
          </a:bodyPr>
          <a:lstStyle/>
          <a:p>
            <a:pPr fontAlgn="base"/>
            <a:r>
              <a:rPr lang="en-US" sz="1300" b="1"/>
              <a:t>Eligible</a:t>
            </a:r>
          </a:p>
          <a:p>
            <a:pPr fontAlgn="base"/>
            <a:r>
              <a:rPr lang="en-US" sz="1300">
                <a:solidFill>
                  <a:schemeClr val="tx1"/>
                </a:solidFill>
              </a:rPr>
              <a:t>Provisions contained in each health benefits plan that specify who qualifies for coverage under that plan.</a:t>
            </a:r>
          </a:p>
          <a:p>
            <a:pPr fontAlgn="base"/>
            <a:r>
              <a:rPr lang="en-US" sz="1300" b="1"/>
              <a:t>Group</a:t>
            </a:r>
          </a:p>
          <a:p>
            <a:pPr fontAlgn="base"/>
            <a:r>
              <a:rPr lang="en-US" sz="1300">
                <a:solidFill>
                  <a:schemeClr val="tx1"/>
                </a:solidFill>
              </a:rPr>
              <a:t>The business organization or legal entity which has entered into the contract with BCBSKS, for the provision of medical and hospital services.</a:t>
            </a:r>
          </a:p>
          <a:p>
            <a:pPr fontAlgn="base"/>
            <a:r>
              <a:rPr lang="en-US" sz="1300" b="1"/>
              <a:t>Member</a:t>
            </a:r>
          </a:p>
          <a:p>
            <a:pPr fontAlgn="base"/>
            <a:r>
              <a:rPr lang="en-US" sz="1300">
                <a:solidFill>
                  <a:schemeClr val="tx1"/>
                </a:solidFill>
              </a:rPr>
              <a:t>A term used to broadly define any person who is enrolled with benefits. For purposes of internal and external communications, a member may include an insured, a policyholder, a subscriber, or a dependent. A member must be a policyholder to vote in person or by proxy at BCBSKS policyholder meetings.</a:t>
            </a:r>
          </a:p>
          <a:p>
            <a:pPr fontAlgn="base"/>
            <a:r>
              <a:rPr lang="en-US" sz="1300" b="1"/>
              <a:t>Tiers</a:t>
            </a:r>
          </a:p>
          <a:p>
            <a:pPr fontAlgn="base"/>
            <a:r>
              <a:rPr lang="en-US" sz="1300">
                <a:solidFill>
                  <a:schemeClr val="tx1"/>
                </a:solidFill>
              </a:rPr>
              <a:t>Employee; Employee and Children; Employee and Spouse; Employee and Dependents – These are the four tiers that are available to an employee for enrollment.  Each tier would be considered one contract.</a:t>
            </a:r>
          </a:p>
          <a:p>
            <a:pPr fontAlgn="base"/>
            <a:r>
              <a:rPr lang="en-US" sz="1300">
                <a:solidFill>
                  <a:schemeClr val="tx1"/>
                </a:solidFill>
              </a:rPr>
              <a:t>.</a:t>
            </a:r>
          </a:p>
          <a:p>
            <a:pPr fontAlgn="base"/>
            <a:endParaRPr lang="en-US" sz="1300">
              <a:solidFill>
                <a:schemeClr val="tx1"/>
              </a:solidFill>
            </a:endParaRPr>
          </a:p>
          <a:p>
            <a:pPr fontAlgn="base"/>
            <a:endParaRPr lang="en-US" sz="1300">
              <a:solidFill>
                <a:schemeClr val="tx1"/>
              </a:solidFill>
            </a:endParaRPr>
          </a:p>
          <a:p>
            <a:pPr fontAlgn="base"/>
            <a:endParaRPr lang="en-US" sz="1300">
              <a:solidFill>
                <a:schemeClr val="tx1"/>
              </a:solidFill>
            </a:endParaRPr>
          </a:p>
        </p:txBody>
      </p:sp>
    </p:spTree>
    <p:extLst>
      <p:ext uri="{BB962C8B-B14F-4D97-AF65-F5344CB8AC3E}">
        <p14:creationId xmlns:p14="http://schemas.microsoft.com/office/powerpoint/2010/main" val="14832528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9" y="809469"/>
            <a:ext cx="4586990" cy="391111"/>
          </a:xfrm>
        </p:spPr>
        <p:txBody>
          <a:bodyPr>
            <a:normAutofit fontScale="90000"/>
          </a:bodyPr>
          <a:lstStyle/>
          <a:p>
            <a:r>
              <a:rPr lang="en-US"/>
              <a:t>Who regulates an Association Health Plan?</a:t>
            </a:r>
          </a:p>
        </p:txBody>
      </p:sp>
      <p:sp>
        <p:nvSpPr>
          <p:cNvPr id="4" name="Content Placeholder 3"/>
          <p:cNvSpPr>
            <a:spLocks noGrp="1"/>
          </p:cNvSpPr>
          <p:nvPr>
            <p:ph idx="10"/>
          </p:nvPr>
        </p:nvSpPr>
        <p:spPr>
          <a:xfrm>
            <a:off x="794479" y="1781623"/>
            <a:ext cx="4586990" cy="3288217"/>
          </a:xfrm>
        </p:spPr>
        <p:txBody>
          <a:bodyPr>
            <a:normAutofit/>
          </a:bodyPr>
          <a:lstStyle/>
          <a:p>
            <a:r>
              <a:rPr lang="en-US" sz="1600">
                <a:solidFill>
                  <a:srgbClr val="58595B"/>
                </a:solidFill>
                <a:latin typeface="Arial Narrow" panose="020B0604020202020204" pitchFamily="34" charset="0"/>
                <a:cs typeface="Arial Narrow" panose="020B0604020202020204" pitchFamily="34" charset="0"/>
              </a:rPr>
              <a:t>Kansas Insurance Department </a:t>
            </a:r>
          </a:p>
          <a:p>
            <a:r>
              <a:rPr lang="en-US" sz="1600">
                <a:solidFill>
                  <a:srgbClr val="58595B"/>
                </a:solidFill>
                <a:latin typeface="Arial Narrow" panose="020B0604020202020204" pitchFamily="34" charset="0"/>
                <a:cs typeface="Arial Narrow" panose="020B0604020202020204" pitchFamily="34" charset="0"/>
              </a:rPr>
              <a:t>Department of Labor</a:t>
            </a:r>
          </a:p>
          <a:p>
            <a:endParaRPr lang="en-US"/>
          </a:p>
        </p:txBody>
      </p:sp>
      <p:pic>
        <p:nvPicPr>
          <p:cNvPr id="10" name="Picture Placeholder 9" descr="A person sitting on a couch holding a tablet&#10;&#10;Description automatically generated with medium confidence">
            <a:extLst>
              <a:ext uri="{FF2B5EF4-FFF2-40B4-BE49-F238E27FC236}">
                <a16:creationId xmlns:a16="http://schemas.microsoft.com/office/drawing/2014/main" id="{1AEFBA32-FB92-884C-8681-295CFF6A242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244453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101" y="779534"/>
            <a:ext cx="8017797" cy="391111"/>
          </a:xfrm>
        </p:spPr>
        <p:txBody>
          <a:bodyPr/>
          <a:lstStyle/>
          <a:p>
            <a:r>
              <a:rPr lang="en-US"/>
              <a:t>How do AHPs work?</a:t>
            </a:r>
          </a:p>
        </p:txBody>
      </p:sp>
      <p:sp>
        <p:nvSpPr>
          <p:cNvPr id="3" name="Content Placeholder 2"/>
          <p:cNvSpPr>
            <a:spLocks noGrp="1"/>
          </p:cNvSpPr>
          <p:nvPr>
            <p:ph idx="4294967295"/>
          </p:nvPr>
        </p:nvSpPr>
        <p:spPr>
          <a:xfrm>
            <a:off x="567891" y="1428931"/>
            <a:ext cx="4586287" cy="2675382"/>
          </a:xfrm>
        </p:spPr>
        <p:txBody>
          <a:bodyPr>
            <a:normAutofit/>
          </a:bodyPr>
          <a:lstStyle/>
          <a:p>
            <a:pPr lvl="2">
              <a:spcAft>
                <a:spcPts val="1200"/>
              </a:spcAft>
            </a:pPr>
            <a:r>
              <a:rPr lang="en-US" sz="1600"/>
              <a:t>Employers band together to purchase insurance</a:t>
            </a:r>
          </a:p>
          <a:p>
            <a:pPr lvl="2">
              <a:spcAft>
                <a:spcPts val="1200"/>
              </a:spcAft>
            </a:pPr>
            <a:r>
              <a:rPr lang="en-US" sz="1600"/>
              <a:t>This allows for more people in the pool </a:t>
            </a:r>
          </a:p>
          <a:p>
            <a:pPr lvl="2">
              <a:spcAft>
                <a:spcPts val="1200"/>
              </a:spcAft>
            </a:pPr>
            <a:r>
              <a:rPr lang="en-US" sz="1600"/>
              <a:t>The more people included, the more options, and potentially lower cost</a:t>
            </a:r>
          </a:p>
          <a:p>
            <a:endParaRPr lang="en-US" sz="2000"/>
          </a:p>
          <a:p>
            <a:endParaRPr lang="en-US" sz="2000"/>
          </a:p>
        </p:txBody>
      </p:sp>
      <p:grpSp>
        <p:nvGrpSpPr>
          <p:cNvPr id="12" name="Group 11">
            <a:extLst>
              <a:ext uri="{FF2B5EF4-FFF2-40B4-BE49-F238E27FC236}">
                <a16:creationId xmlns:a16="http://schemas.microsoft.com/office/drawing/2014/main" id="{995C51ED-9B9A-234E-AE73-A7008BE8EA91}"/>
              </a:ext>
            </a:extLst>
          </p:cNvPr>
          <p:cNvGrpSpPr/>
          <p:nvPr/>
        </p:nvGrpSpPr>
        <p:grpSpPr>
          <a:xfrm>
            <a:off x="5462291" y="1173478"/>
            <a:ext cx="2836852" cy="2796543"/>
            <a:chOff x="952500" y="2413000"/>
            <a:chExt cx="4548039" cy="4548039"/>
          </a:xfrm>
        </p:grpSpPr>
        <p:sp>
          <p:nvSpPr>
            <p:cNvPr id="13" name="Circle">
              <a:extLst>
                <a:ext uri="{FF2B5EF4-FFF2-40B4-BE49-F238E27FC236}">
                  <a16:creationId xmlns:a16="http://schemas.microsoft.com/office/drawing/2014/main" id="{DE277B88-0A04-2A4D-BFC8-520DD12C99FA}"/>
                </a:ext>
              </a:extLst>
            </p:cNvPr>
            <p:cNvSpPr/>
            <p:nvPr/>
          </p:nvSpPr>
          <p:spPr>
            <a:xfrm>
              <a:off x="952500" y="2413000"/>
              <a:ext cx="4548039" cy="4548039"/>
            </a:xfrm>
            <a:prstGeom prst="ellipse">
              <a:avLst/>
            </a:prstGeom>
            <a:ln w="63500">
              <a:solidFill>
                <a:srgbClr val="51A7F9"/>
              </a:solidFill>
              <a:miter lim="400000"/>
            </a:ln>
          </p:spPr>
          <p:txBody>
            <a:bodyPr lIns="50800" tIns="50800" rIns="50800" bIns="50800" anchor="ctr"/>
            <a:lstStyle/>
            <a:p>
              <a:pPr>
                <a:defRPr sz="2400">
                  <a:solidFill>
                    <a:srgbClr val="FFFFFF"/>
                  </a:solidFill>
                </a:defRPr>
              </a:pPr>
              <a:endParaRPr/>
            </a:p>
          </p:txBody>
        </p:sp>
        <p:pic>
          <p:nvPicPr>
            <p:cNvPr id="14" name="consumer-pro-01.png" descr="consumer-pro-01.png">
              <a:extLst>
                <a:ext uri="{FF2B5EF4-FFF2-40B4-BE49-F238E27FC236}">
                  <a16:creationId xmlns:a16="http://schemas.microsoft.com/office/drawing/2014/main" id="{61AC70D1-8ED6-934D-9563-B49A3BB15832}"/>
                </a:ext>
              </a:extLst>
            </p:cNvPr>
            <p:cNvPicPr>
              <a:picLocks noChangeAspect="1"/>
            </p:cNvPicPr>
            <p:nvPr/>
          </p:nvPicPr>
          <p:blipFill>
            <a:blip r:embed="rId2"/>
            <a:stretch>
              <a:fillRect/>
            </a:stretch>
          </p:blipFill>
          <p:spPr>
            <a:xfrm>
              <a:off x="1477850" y="3039851"/>
              <a:ext cx="3582964" cy="3294337"/>
            </a:xfrm>
            <a:prstGeom prst="rect">
              <a:avLst/>
            </a:prstGeom>
            <a:ln w="12700">
              <a:miter lim="400000"/>
            </a:ln>
          </p:spPr>
        </p:pic>
      </p:grpSp>
    </p:spTree>
    <p:extLst>
      <p:ext uri="{BB962C8B-B14F-4D97-AF65-F5344CB8AC3E}">
        <p14:creationId xmlns:p14="http://schemas.microsoft.com/office/powerpoint/2010/main" val="22842956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551E05-9348-5248-861C-9F03B1D6F2EA}"/>
              </a:ext>
            </a:extLst>
          </p:cNvPr>
          <p:cNvSpPr>
            <a:spLocks noGrp="1"/>
          </p:cNvSpPr>
          <p:nvPr>
            <p:ph idx="10"/>
          </p:nvPr>
        </p:nvSpPr>
        <p:spPr>
          <a:xfrm>
            <a:off x="696960" y="1516437"/>
            <a:ext cx="5271041" cy="2868119"/>
          </a:xfrm>
        </p:spPr>
        <p:txBody>
          <a:bodyPr/>
          <a:lstStyle/>
          <a:p>
            <a:pPr>
              <a:spcAft>
                <a:spcPts val="0"/>
              </a:spcAft>
            </a:pPr>
            <a:r>
              <a:rPr lang="en-US" sz="3200" b="1">
                <a:latin typeface="Georgia" panose="02040502050405020303" pitchFamily="18" charset="0"/>
              </a:rPr>
              <a:t>Better insurance plans + competitive rates = </a:t>
            </a:r>
          </a:p>
          <a:p>
            <a:pPr>
              <a:spcAft>
                <a:spcPts val="0"/>
              </a:spcAft>
            </a:pPr>
            <a:endParaRPr lang="en-US" sz="3200" b="1">
              <a:latin typeface="Georgia" panose="02040502050405020303" pitchFamily="18" charset="0"/>
            </a:endParaRPr>
          </a:p>
          <a:p>
            <a:pPr>
              <a:spcAft>
                <a:spcPts val="0"/>
              </a:spcAft>
            </a:pPr>
            <a:r>
              <a:rPr lang="en-US" sz="3200" b="1">
                <a:latin typeface="Georgia" panose="02040502050405020303" pitchFamily="18" charset="0"/>
              </a:rPr>
              <a:t>More Value</a:t>
            </a:r>
          </a:p>
          <a:p>
            <a:endParaRPr lang="en-US"/>
          </a:p>
        </p:txBody>
      </p:sp>
      <p:pic>
        <p:nvPicPr>
          <p:cNvPr id="6" name="taxation.png" descr="taxation.png">
            <a:extLst>
              <a:ext uri="{FF2B5EF4-FFF2-40B4-BE49-F238E27FC236}">
                <a16:creationId xmlns:a16="http://schemas.microsoft.com/office/drawing/2014/main" id="{9E108F36-3E99-5645-80D1-C6D6265870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6096" y="1134864"/>
            <a:ext cx="3328673" cy="3328673"/>
          </a:xfrm>
          <a:prstGeom prst="rect">
            <a:avLst/>
          </a:prstGeom>
          <a:ln w="12700">
            <a:miter lim="400000"/>
          </a:ln>
        </p:spPr>
      </p:pic>
    </p:spTree>
    <p:extLst>
      <p:ext uri="{BB962C8B-B14F-4D97-AF65-F5344CB8AC3E}">
        <p14:creationId xmlns:p14="http://schemas.microsoft.com/office/powerpoint/2010/main" val="28721470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CB36-F99B-1E41-B459-A1520EF0BB74}"/>
              </a:ext>
            </a:extLst>
          </p:cNvPr>
          <p:cNvSpPr>
            <a:spLocks noGrp="1"/>
          </p:cNvSpPr>
          <p:nvPr>
            <p:ph type="title"/>
          </p:nvPr>
        </p:nvSpPr>
        <p:spPr>
          <a:xfrm>
            <a:off x="794479" y="845660"/>
            <a:ext cx="4586990" cy="391111"/>
          </a:xfrm>
        </p:spPr>
        <p:txBody>
          <a:bodyPr>
            <a:normAutofit fontScale="90000"/>
          </a:bodyPr>
          <a:lstStyle/>
          <a:p>
            <a:r>
              <a:rPr lang="en-US"/>
              <a:t>Long-term success + </a:t>
            </a:r>
            <a:br>
              <a:rPr lang="en-US"/>
            </a:br>
            <a:r>
              <a:rPr lang="en-US"/>
              <a:t>Best practices</a:t>
            </a:r>
          </a:p>
        </p:txBody>
      </p:sp>
      <p:sp>
        <p:nvSpPr>
          <p:cNvPr id="4" name="Content Placeholder 3">
            <a:extLst>
              <a:ext uri="{FF2B5EF4-FFF2-40B4-BE49-F238E27FC236}">
                <a16:creationId xmlns:a16="http://schemas.microsoft.com/office/drawing/2014/main" id="{A6382EEE-7E64-9148-A587-E7CFE7D3FA9A}"/>
              </a:ext>
            </a:extLst>
          </p:cNvPr>
          <p:cNvSpPr>
            <a:spLocks noGrp="1"/>
          </p:cNvSpPr>
          <p:nvPr>
            <p:ph idx="10"/>
          </p:nvPr>
        </p:nvSpPr>
        <p:spPr/>
        <p:txBody>
          <a:bodyPr>
            <a:normAutofit/>
          </a:bodyPr>
          <a:lstStyle/>
          <a:p>
            <a:pPr marL="228600" lvl="2" indent="-114300">
              <a:spcAft>
                <a:spcPts val="1200"/>
              </a:spcAft>
              <a:buFont typeface="Arial"/>
              <a:buChar char="•"/>
            </a:pPr>
            <a:r>
              <a:rPr lang="en-US" sz="1600"/>
              <a:t>Carrier expertise and reputation</a:t>
            </a:r>
          </a:p>
          <a:p>
            <a:pPr marL="228600" lvl="2" indent="-114300">
              <a:spcAft>
                <a:spcPts val="1200"/>
              </a:spcAft>
              <a:buFont typeface="Arial"/>
              <a:buChar char="•"/>
            </a:pPr>
            <a:r>
              <a:rPr lang="en-US" sz="1600"/>
              <a:t>Stability of rates is respected and valued</a:t>
            </a:r>
          </a:p>
          <a:p>
            <a:pPr marL="228600" lvl="2" indent="-114300">
              <a:spcAft>
                <a:spcPts val="1200"/>
              </a:spcAft>
              <a:buFont typeface="Arial"/>
              <a:buChar char="•"/>
            </a:pPr>
            <a:r>
              <a:rPr lang="en-US" sz="1600"/>
              <a:t>Large group benefits available to smaller employers</a:t>
            </a:r>
          </a:p>
          <a:p>
            <a:pPr marL="228600" lvl="2" indent="-114300">
              <a:spcAft>
                <a:spcPts val="1200"/>
              </a:spcAft>
              <a:buFont typeface="Arial"/>
              <a:buChar char="•"/>
            </a:pPr>
            <a:r>
              <a:rPr lang="en-US" sz="1600"/>
              <a:t>New entrants should be underwritten</a:t>
            </a:r>
          </a:p>
          <a:p>
            <a:pPr marL="228600" lvl="2" indent="-114300">
              <a:spcAft>
                <a:spcPts val="1200"/>
              </a:spcAft>
              <a:buFont typeface="Arial"/>
              <a:buChar char="•"/>
            </a:pPr>
            <a:r>
              <a:rPr lang="en-US" sz="1600"/>
              <a:t>Rates are directly impacted by experience</a:t>
            </a:r>
          </a:p>
        </p:txBody>
      </p:sp>
      <p:pic>
        <p:nvPicPr>
          <p:cNvPr id="7" name="Picture Placeholder 6" descr="A group of people sitting around a table looking at a computer&#10;&#10;Description automatically generated with medium confidence">
            <a:extLst>
              <a:ext uri="{FF2B5EF4-FFF2-40B4-BE49-F238E27FC236}">
                <a16:creationId xmlns:a16="http://schemas.microsoft.com/office/drawing/2014/main" id="{A6A72311-EAF2-6C44-9926-1BDC1742B49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79234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9" y="1008252"/>
            <a:ext cx="4586990" cy="391111"/>
          </a:xfrm>
        </p:spPr>
        <p:txBody>
          <a:bodyPr>
            <a:normAutofit/>
          </a:bodyPr>
          <a:lstStyle/>
          <a:p>
            <a:r>
              <a:rPr lang="en-US"/>
              <a:t>Value for your members</a:t>
            </a:r>
          </a:p>
        </p:txBody>
      </p:sp>
      <p:sp>
        <p:nvSpPr>
          <p:cNvPr id="4" name="Content Placeholder 3"/>
          <p:cNvSpPr>
            <a:spLocks noGrp="1"/>
          </p:cNvSpPr>
          <p:nvPr>
            <p:ph idx="10"/>
          </p:nvPr>
        </p:nvSpPr>
        <p:spPr>
          <a:xfrm>
            <a:off x="794479" y="1721989"/>
            <a:ext cx="5089486" cy="3496055"/>
          </a:xfrm>
        </p:spPr>
        <p:txBody>
          <a:bodyPr>
            <a:normAutofit/>
          </a:bodyPr>
          <a:lstStyle/>
          <a:p>
            <a:pPr marL="228600" lvl="2" indent="-114300">
              <a:spcAft>
                <a:spcPts val="1200"/>
              </a:spcAft>
              <a:buFont typeface="Arial"/>
              <a:buChar char="•"/>
            </a:pPr>
            <a:r>
              <a:rPr lang="en-US" sz="1600" dirty="0"/>
              <a:t>More buying power</a:t>
            </a:r>
            <a:endParaRPr lang="en-US" sz="1600" dirty="0">
              <a:highlight>
                <a:srgbClr val="FFFF00"/>
              </a:highlight>
            </a:endParaRPr>
          </a:p>
          <a:p>
            <a:pPr marL="228600" lvl="2" indent="-114300">
              <a:spcAft>
                <a:spcPts val="1200"/>
              </a:spcAft>
              <a:buFont typeface="Arial"/>
              <a:buChar char="•"/>
            </a:pPr>
            <a:r>
              <a:rPr lang="en-US" sz="1600" dirty="0"/>
              <a:t>More choices</a:t>
            </a:r>
          </a:p>
          <a:p>
            <a:pPr marL="228600" lvl="2" indent="-114300">
              <a:spcAft>
                <a:spcPts val="1200"/>
              </a:spcAft>
              <a:buFont typeface="Arial"/>
              <a:buChar char="•"/>
            </a:pPr>
            <a:r>
              <a:rPr lang="en-US" sz="1600" dirty="0"/>
              <a:t>Competitive rates</a:t>
            </a:r>
          </a:p>
          <a:p>
            <a:endParaRPr lang="en-US" dirty="0"/>
          </a:p>
          <a:p>
            <a:endParaRPr lang="en-US" dirty="0"/>
          </a:p>
        </p:txBody>
      </p:sp>
      <p:pic>
        <p:nvPicPr>
          <p:cNvPr id="5" name="benefits.png" descr="benefits.png">
            <a:extLst>
              <a:ext uri="{FF2B5EF4-FFF2-40B4-BE49-F238E27FC236}">
                <a16:creationId xmlns:a16="http://schemas.microsoft.com/office/drawing/2014/main" id="{2073BAC6-57CB-AC40-B53B-20A925110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1469" y="1203807"/>
            <a:ext cx="3139593" cy="3139593"/>
          </a:xfrm>
          <a:prstGeom prst="rect">
            <a:avLst/>
          </a:prstGeom>
          <a:ln w="12700">
            <a:miter lim="400000"/>
          </a:ln>
        </p:spPr>
      </p:pic>
    </p:spTree>
    <p:extLst>
      <p:ext uri="{BB962C8B-B14F-4D97-AF65-F5344CB8AC3E}">
        <p14:creationId xmlns:p14="http://schemas.microsoft.com/office/powerpoint/2010/main" val="41275966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1" y="719887"/>
            <a:ext cx="4586990" cy="391111"/>
          </a:xfrm>
        </p:spPr>
        <p:txBody>
          <a:bodyPr>
            <a:normAutofit fontScale="90000"/>
          </a:bodyPr>
          <a:lstStyle/>
          <a:p>
            <a:r>
              <a:rPr lang="en-US"/>
              <a:t>Largest provider network in Kansas</a:t>
            </a:r>
          </a:p>
        </p:txBody>
      </p:sp>
      <p:pic>
        <p:nvPicPr>
          <p:cNvPr id="6" name="Content Placeholder 5"/>
          <p:cNvPicPr>
            <a:picLocks noGrp="1" noChangeAspect="1"/>
          </p:cNvPicPr>
          <p:nvPr>
            <p:ph idx="10"/>
          </p:nvPr>
        </p:nvPicPr>
        <p:blipFill>
          <a:blip r:embed="rId2"/>
          <a:stretch>
            <a:fillRect/>
          </a:stretch>
        </p:blipFill>
        <p:spPr>
          <a:xfrm>
            <a:off x="2141192" y="1718773"/>
            <a:ext cx="4861615" cy="2579253"/>
          </a:xfrm>
          <a:prstGeom prst="rect">
            <a:avLst/>
          </a:prstGeom>
        </p:spPr>
      </p:pic>
    </p:spTree>
    <p:extLst>
      <p:ext uri="{BB962C8B-B14F-4D97-AF65-F5344CB8AC3E}">
        <p14:creationId xmlns:p14="http://schemas.microsoft.com/office/powerpoint/2010/main" val="3972172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A03368-BD53-DD4B-9026-C052505EA690}"/>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2048825" y="1319042"/>
            <a:ext cx="5029200" cy="3148716"/>
          </a:xfrm>
          <a:prstGeom prst="rect">
            <a:avLst/>
          </a:prstGeom>
        </p:spPr>
      </p:pic>
      <p:sp>
        <p:nvSpPr>
          <p:cNvPr id="5" name="Title 4">
            <a:extLst>
              <a:ext uri="{FF2B5EF4-FFF2-40B4-BE49-F238E27FC236}">
                <a16:creationId xmlns:a16="http://schemas.microsoft.com/office/drawing/2014/main" id="{257EEF00-E852-9B45-ABA7-4B45448E2F9F}"/>
              </a:ext>
            </a:extLst>
          </p:cNvPr>
          <p:cNvSpPr>
            <a:spLocks noGrp="1"/>
          </p:cNvSpPr>
          <p:nvPr>
            <p:ph type="title"/>
          </p:nvPr>
        </p:nvSpPr>
        <p:spPr>
          <a:xfrm>
            <a:off x="925699" y="675742"/>
            <a:ext cx="8004609" cy="391111"/>
          </a:xfrm>
        </p:spPr>
        <p:txBody>
          <a:bodyPr/>
          <a:lstStyle/>
          <a:p>
            <a:r>
              <a:rPr lang="en-US"/>
              <a:t>Coverage outside of Kansas + around the world</a:t>
            </a:r>
          </a:p>
        </p:txBody>
      </p:sp>
      <p:pic>
        <p:nvPicPr>
          <p:cNvPr id="7" name="Picture 6" descr="Chart, bar chart&#10;&#10;Description automatically generated">
            <a:extLst>
              <a:ext uri="{FF2B5EF4-FFF2-40B4-BE49-F238E27FC236}">
                <a16:creationId xmlns:a16="http://schemas.microsoft.com/office/drawing/2014/main" id="{DCB2265C-6199-634E-A784-8043C8E00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6589" y="2080495"/>
            <a:ext cx="1779412" cy="1085742"/>
          </a:xfrm>
          <a:prstGeom prst="rect">
            <a:avLst/>
          </a:prstGeom>
        </p:spPr>
      </p:pic>
      <p:sp>
        <p:nvSpPr>
          <p:cNvPr id="17" name="TextBox 16">
            <a:extLst>
              <a:ext uri="{FF2B5EF4-FFF2-40B4-BE49-F238E27FC236}">
                <a16:creationId xmlns:a16="http://schemas.microsoft.com/office/drawing/2014/main" id="{03DB92BE-AA8E-7948-BFDC-31911642EA53}"/>
              </a:ext>
            </a:extLst>
          </p:cNvPr>
          <p:cNvSpPr txBox="1"/>
          <p:nvPr/>
        </p:nvSpPr>
        <p:spPr>
          <a:xfrm>
            <a:off x="4156618" y="3376182"/>
            <a:ext cx="1017900" cy="369332"/>
          </a:xfrm>
          <a:prstGeom prst="rect">
            <a:avLst/>
          </a:prstGeom>
          <a:noFill/>
        </p:spPr>
        <p:txBody>
          <a:bodyPr wrap="square" lIns="0" tIns="0" rIns="0" bIns="0" rtlCol="0">
            <a:spAutoFit/>
          </a:bodyPr>
          <a:lstStyle/>
          <a:p>
            <a:pPr algn="ctr"/>
            <a:r>
              <a:rPr lang="en-US" sz="2400" b="1">
                <a:solidFill>
                  <a:srgbClr val="005EB8"/>
                </a:solidFill>
              </a:rPr>
              <a:t>92</a:t>
            </a:r>
            <a:r>
              <a:rPr lang="en-US" sz="2400" b="1" baseline="30000">
                <a:solidFill>
                  <a:srgbClr val="005EB8"/>
                </a:solidFill>
              </a:rPr>
              <a:t>%</a:t>
            </a:r>
          </a:p>
        </p:txBody>
      </p:sp>
      <p:sp>
        <p:nvSpPr>
          <p:cNvPr id="18" name="TextBox 17">
            <a:extLst>
              <a:ext uri="{FF2B5EF4-FFF2-40B4-BE49-F238E27FC236}">
                <a16:creationId xmlns:a16="http://schemas.microsoft.com/office/drawing/2014/main" id="{F2B1FB9E-0649-6442-80F9-473390D7E711}"/>
              </a:ext>
            </a:extLst>
          </p:cNvPr>
          <p:cNvSpPr txBox="1"/>
          <p:nvPr/>
        </p:nvSpPr>
        <p:spPr>
          <a:xfrm>
            <a:off x="4156618" y="3757183"/>
            <a:ext cx="1017900" cy="369332"/>
          </a:xfrm>
          <a:prstGeom prst="rect">
            <a:avLst/>
          </a:prstGeom>
          <a:noFill/>
        </p:spPr>
        <p:txBody>
          <a:bodyPr wrap="square" lIns="0" tIns="0" rIns="0" bIns="0" rtlCol="0">
            <a:spAutoFit/>
          </a:bodyPr>
          <a:lstStyle/>
          <a:p>
            <a:pPr algn="ctr"/>
            <a:r>
              <a:rPr lang="en-US" sz="1200">
                <a:solidFill>
                  <a:srgbClr val="58595B"/>
                </a:solidFill>
                <a:latin typeface="Arial Narrow" panose="020B0604020202020204" pitchFamily="34" charset="0"/>
                <a:cs typeface="Arial Narrow" panose="020B0604020202020204" pitchFamily="34" charset="0"/>
              </a:rPr>
              <a:t>of physicians </a:t>
            </a:r>
            <a:br>
              <a:rPr lang="en-US" sz="1200">
                <a:solidFill>
                  <a:srgbClr val="58595B"/>
                </a:solidFill>
                <a:latin typeface="Arial Narrow" panose="020B0604020202020204" pitchFamily="34" charset="0"/>
                <a:cs typeface="Arial Narrow" panose="020B0604020202020204" pitchFamily="34" charset="0"/>
              </a:rPr>
            </a:br>
            <a:r>
              <a:rPr lang="en-US" sz="1200">
                <a:solidFill>
                  <a:srgbClr val="58595B"/>
                </a:solidFill>
                <a:latin typeface="Arial Narrow" panose="020B0604020202020204" pitchFamily="34" charset="0"/>
                <a:cs typeface="Arial Narrow" panose="020B0604020202020204" pitchFamily="34" charset="0"/>
              </a:rPr>
              <a:t>in-network</a:t>
            </a:r>
          </a:p>
        </p:txBody>
      </p:sp>
      <p:sp>
        <p:nvSpPr>
          <p:cNvPr id="20" name="TextBox 19">
            <a:extLst>
              <a:ext uri="{FF2B5EF4-FFF2-40B4-BE49-F238E27FC236}">
                <a16:creationId xmlns:a16="http://schemas.microsoft.com/office/drawing/2014/main" id="{81F90622-7227-974B-9F88-B06F0E10CFBE}"/>
              </a:ext>
            </a:extLst>
          </p:cNvPr>
          <p:cNvSpPr txBox="1"/>
          <p:nvPr/>
        </p:nvSpPr>
        <p:spPr>
          <a:xfrm>
            <a:off x="5699267" y="3376182"/>
            <a:ext cx="1017900" cy="369332"/>
          </a:xfrm>
          <a:prstGeom prst="rect">
            <a:avLst/>
          </a:prstGeom>
          <a:noFill/>
        </p:spPr>
        <p:txBody>
          <a:bodyPr wrap="square" lIns="0" tIns="0" rIns="0" bIns="0" rtlCol="0">
            <a:spAutoFit/>
          </a:bodyPr>
          <a:lstStyle/>
          <a:p>
            <a:pPr algn="ctr"/>
            <a:r>
              <a:rPr lang="en-US" sz="2400" b="1">
                <a:solidFill>
                  <a:srgbClr val="005EB8"/>
                </a:solidFill>
              </a:rPr>
              <a:t>96</a:t>
            </a:r>
            <a:r>
              <a:rPr lang="en-US" sz="2400" b="1" baseline="30000">
                <a:solidFill>
                  <a:srgbClr val="005EB8"/>
                </a:solidFill>
              </a:rPr>
              <a:t>%</a:t>
            </a:r>
          </a:p>
        </p:txBody>
      </p:sp>
      <p:sp>
        <p:nvSpPr>
          <p:cNvPr id="21" name="TextBox 20">
            <a:extLst>
              <a:ext uri="{FF2B5EF4-FFF2-40B4-BE49-F238E27FC236}">
                <a16:creationId xmlns:a16="http://schemas.microsoft.com/office/drawing/2014/main" id="{CCEB7792-E102-C143-AD35-A812CDF0D5AC}"/>
              </a:ext>
            </a:extLst>
          </p:cNvPr>
          <p:cNvSpPr txBox="1"/>
          <p:nvPr/>
        </p:nvSpPr>
        <p:spPr>
          <a:xfrm>
            <a:off x="5699267" y="3757183"/>
            <a:ext cx="1017900" cy="369332"/>
          </a:xfrm>
          <a:prstGeom prst="rect">
            <a:avLst/>
          </a:prstGeom>
          <a:noFill/>
        </p:spPr>
        <p:txBody>
          <a:bodyPr wrap="square" lIns="0" tIns="0" rIns="0" bIns="0" rtlCol="0">
            <a:spAutoFit/>
          </a:bodyPr>
          <a:lstStyle/>
          <a:p>
            <a:pPr algn="ctr"/>
            <a:r>
              <a:rPr lang="en-US" sz="1200">
                <a:solidFill>
                  <a:srgbClr val="58595B"/>
                </a:solidFill>
                <a:latin typeface="Arial Narrow" panose="020B0604020202020204" pitchFamily="34" charset="0"/>
                <a:cs typeface="Arial Narrow" panose="020B0604020202020204" pitchFamily="34" charset="0"/>
              </a:rPr>
              <a:t>of hospitals </a:t>
            </a:r>
            <a:br>
              <a:rPr lang="en-US" sz="1200">
                <a:solidFill>
                  <a:srgbClr val="58595B"/>
                </a:solidFill>
                <a:latin typeface="Arial Narrow" panose="020B0604020202020204" pitchFamily="34" charset="0"/>
                <a:cs typeface="Arial Narrow" panose="020B0604020202020204" pitchFamily="34" charset="0"/>
              </a:rPr>
            </a:br>
            <a:r>
              <a:rPr lang="en-US" sz="1200">
                <a:solidFill>
                  <a:srgbClr val="58595B"/>
                </a:solidFill>
                <a:latin typeface="Arial Narrow" panose="020B0604020202020204" pitchFamily="34" charset="0"/>
                <a:cs typeface="Arial Narrow" panose="020B0604020202020204" pitchFamily="34" charset="0"/>
              </a:rPr>
              <a:t>in-network</a:t>
            </a:r>
          </a:p>
        </p:txBody>
      </p:sp>
      <p:grpSp>
        <p:nvGrpSpPr>
          <p:cNvPr id="15" name="Group 14">
            <a:extLst>
              <a:ext uri="{FF2B5EF4-FFF2-40B4-BE49-F238E27FC236}">
                <a16:creationId xmlns:a16="http://schemas.microsoft.com/office/drawing/2014/main" id="{4DBD16F9-AD41-CA41-AD78-6F2EEC10BA13}"/>
              </a:ext>
            </a:extLst>
          </p:cNvPr>
          <p:cNvGrpSpPr/>
          <p:nvPr/>
        </p:nvGrpSpPr>
        <p:grpSpPr>
          <a:xfrm>
            <a:off x="1884526" y="2080495"/>
            <a:ext cx="1704158" cy="1752139"/>
            <a:chOff x="7429500" y="2413000"/>
            <a:chExt cx="4548039" cy="4548039"/>
          </a:xfrm>
        </p:grpSpPr>
        <p:pic>
          <p:nvPicPr>
            <p:cNvPr id="16" name="insurancecomp-01.png" descr="insurancecomp-01.png">
              <a:extLst>
                <a:ext uri="{FF2B5EF4-FFF2-40B4-BE49-F238E27FC236}">
                  <a16:creationId xmlns:a16="http://schemas.microsoft.com/office/drawing/2014/main" id="{9BC4FDC8-E4B9-4749-903B-56019F28D5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6150" y="3163160"/>
              <a:ext cx="3314739" cy="3047718"/>
            </a:xfrm>
            <a:prstGeom prst="rect">
              <a:avLst/>
            </a:prstGeom>
            <a:ln w="12700">
              <a:miter lim="400000"/>
            </a:ln>
          </p:spPr>
        </p:pic>
        <p:sp>
          <p:nvSpPr>
            <p:cNvPr id="23" name="Circle">
              <a:extLst>
                <a:ext uri="{FF2B5EF4-FFF2-40B4-BE49-F238E27FC236}">
                  <a16:creationId xmlns:a16="http://schemas.microsoft.com/office/drawing/2014/main" id="{72D13186-1F5B-7C45-9F23-66157DF404A6}"/>
                </a:ext>
              </a:extLst>
            </p:cNvPr>
            <p:cNvSpPr/>
            <p:nvPr/>
          </p:nvSpPr>
          <p:spPr>
            <a:xfrm>
              <a:off x="7429500" y="2413000"/>
              <a:ext cx="4548039" cy="4548039"/>
            </a:xfrm>
            <a:prstGeom prst="ellipse">
              <a:avLst/>
            </a:prstGeom>
            <a:ln w="63500">
              <a:solidFill>
                <a:srgbClr val="51A7F9"/>
              </a:solidFill>
              <a:miter lim="400000"/>
            </a:ln>
          </p:spPr>
          <p:txBody>
            <a:bodyPr lIns="50800" tIns="50800" rIns="50800" bIns="50800" anchor="ctr"/>
            <a:lstStyle/>
            <a:p>
              <a:pPr>
                <a:defRPr sz="2400">
                  <a:solidFill>
                    <a:srgbClr val="FFFFFF"/>
                  </a:solidFill>
                </a:defRPr>
              </a:pPr>
              <a:endParaRPr/>
            </a:p>
          </p:txBody>
        </p:sp>
      </p:grpSp>
    </p:spTree>
    <p:extLst>
      <p:ext uri="{BB962C8B-B14F-4D97-AF65-F5344CB8AC3E}">
        <p14:creationId xmlns:p14="http://schemas.microsoft.com/office/powerpoint/2010/main" val="2102188925"/>
      </p:ext>
    </p:extLst>
  </p:cSld>
  <p:clrMapOvr>
    <a:masterClrMapping/>
  </p:clrMapOvr>
  <p:transition>
    <p:fade/>
  </p:transition>
</p:sld>
</file>

<file path=ppt/theme/theme1.xml><?xml version="1.0" encoding="utf-8"?>
<a:theme xmlns:a="http://schemas.openxmlformats.org/drawingml/2006/main" name="Office Theme">
  <a:themeElements>
    <a:clrScheme name="BCBSKS_TKW">
      <a:dk1>
        <a:srgbClr val="282828"/>
      </a:dk1>
      <a:lt1>
        <a:srgbClr val="FFFFFF"/>
      </a:lt1>
      <a:dk2>
        <a:srgbClr val="005EB8"/>
      </a:dk2>
      <a:lt2>
        <a:srgbClr val="77C4D4"/>
      </a:lt2>
      <a:accent1>
        <a:srgbClr val="005EB8"/>
      </a:accent1>
      <a:accent2>
        <a:srgbClr val="77C4D4"/>
      </a:accent2>
      <a:accent3>
        <a:srgbClr val="EFD09F"/>
      </a:accent3>
      <a:accent4>
        <a:srgbClr val="F0B333"/>
      </a:accent4>
      <a:accent5>
        <a:srgbClr val="E87721"/>
      </a:accent5>
      <a:accent6>
        <a:srgbClr val="899063"/>
      </a:accent6>
      <a:hlink>
        <a:srgbClr val="005EB8"/>
      </a:hlink>
      <a:folHlink>
        <a:srgbClr val="77C4D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F7892EE149B449A9135DC59668FF4F" ma:contentTypeVersion="6" ma:contentTypeDescription="Create a new document." ma:contentTypeScope="" ma:versionID="b92f42b1ed9e042bff4fe83168b603e0">
  <xsd:schema xmlns:xsd="http://www.w3.org/2001/XMLSchema" xmlns:xs="http://www.w3.org/2001/XMLSchema" xmlns:p="http://schemas.microsoft.com/office/2006/metadata/properties" xmlns:ns2="ca499352-48ad-4fe5-aa97-05fa5dd9bcce" xmlns:ns3="9be6d70d-f18f-4e28-ae4c-bbb46b75ea4d" targetNamespace="http://schemas.microsoft.com/office/2006/metadata/properties" ma:root="true" ma:fieldsID="886ab78ae6d69327e19a599c8af912f4" ns2:_="" ns3:_="">
    <xsd:import namespace="ca499352-48ad-4fe5-aa97-05fa5dd9bcce"/>
    <xsd:import namespace="9be6d70d-f18f-4e28-ae4c-bbb46b75e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99352-48ad-4fe5-aa97-05fa5dd9bc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e6d70d-f18f-4e28-ae4c-bbb46b75ea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ca499352-48ad-4fe5-aa97-05fa5dd9bcc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961B9C73-9CAB-4A83-98FE-A3A39FEDF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499352-48ad-4fe5-aa97-05fa5dd9bcce"/>
    <ds:schemaRef ds:uri="9be6d70d-f18f-4e28-ae4c-bbb46b75e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359</TotalTime>
  <Words>1169</Words>
  <Application>Microsoft Office PowerPoint</Application>
  <PresentationFormat>On-screen Show (16:9)</PresentationFormat>
  <Paragraphs>159</Paragraphs>
  <Slides>25</Slides>
  <Notes>11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Custom Design</vt:lpstr>
      <vt:lpstr>PowerPoint Presentation</vt:lpstr>
      <vt:lpstr>What is an Association Health Plan (AHP)?</vt:lpstr>
      <vt:lpstr>Who regulates an Association Health Plan?</vt:lpstr>
      <vt:lpstr>How do AHPs work?</vt:lpstr>
      <vt:lpstr>PowerPoint Presentation</vt:lpstr>
      <vt:lpstr>Long-term success +  Best practices</vt:lpstr>
      <vt:lpstr>Value for your members</vt:lpstr>
      <vt:lpstr>Largest provider network in Kansas</vt:lpstr>
      <vt:lpstr>Coverage outside of Kansas + around the world</vt:lpstr>
      <vt:lpstr>Exclusive provider discounts</vt:lpstr>
      <vt:lpstr>Sales support</vt:lpstr>
      <vt:lpstr>Marketing communication and support</vt:lpstr>
      <vt:lpstr>Marketing communication and support</vt:lpstr>
      <vt:lpstr>How does it work? – The Employer</vt:lpstr>
      <vt:lpstr>Timeline</vt:lpstr>
      <vt:lpstr>Chambers Committed to Chamber Blue of KS</vt:lpstr>
      <vt:lpstr>PowerPoint Presentation</vt:lpstr>
      <vt:lpstr>HealthyOptions</vt:lpstr>
      <vt:lpstr>A faster, easier way to see a doctor</vt:lpstr>
      <vt:lpstr>Instant information. Always on.</vt:lpstr>
      <vt:lpstr>Prime Therapeutics</vt:lpstr>
      <vt:lpstr>Range of products</vt:lpstr>
      <vt:lpstr>Active in the Community</vt:lpstr>
      <vt:lpstr>PowerPoint Presentation</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Marcy Steflik</cp:lastModifiedBy>
  <cp:revision>31</cp:revision>
  <cp:lastPrinted>2020-03-11T15:44:53Z</cp:lastPrinted>
  <dcterms:created xsi:type="dcterms:W3CDTF">2010-04-12T23:12:02Z</dcterms:created>
  <dcterms:modified xsi:type="dcterms:W3CDTF">2023-06-01T01:59:46Z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0x010100DDF7892EE149B449A9135DC59668FF4F</vt:lpwstr>
  </property>
</Properties>
</file>